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8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29.jpg" ContentType="image/jpeg"/>
  <Override PartName="/ppt/media/image130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256" r:id="rId2"/>
    <p:sldId id="33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37" r:id="rId13"/>
    <p:sldId id="338" r:id="rId14"/>
    <p:sldId id="339" r:id="rId15"/>
    <p:sldId id="270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292" r:id="rId38"/>
    <p:sldId id="293" r:id="rId39"/>
    <p:sldId id="294" r:id="rId40"/>
    <p:sldId id="361" r:id="rId41"/>
    <p:sldId id="362" r:id="rId42"/>
    <p:sldId id="363" r:id="rId43"/>
    <p:sldId id="364" r:id="rId44"/>
    <p:sldId id="299" r:id="rId45"/>
    <p:sldId id="300" r:id="rId46"/>
    <p:sldId id="301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09" r:id="rId55"/>
    <p:sldId id="372" r:id="rId56"/>
    <p:sldId id="373" r:id="rId57"/>
    <p:sldId id="374" r:id="rId58"/>
    <p:sldId id="313" r:id="rId59"/>
    <p:sldId id="314" r:id="rId60"/>
    <p:sldId id="315" r:id="rId61"/>
    <p:sldId id="316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257" r:id="rId71"/>
    <p:sldId id="328" r:id="rId72"/>
    <p:sldId id="329" r:id="rId73"/>
    <p:sldId id="333" r:id="rId74"/>
    <p:sldId id="334" r:id="rId75"/>
    <p:sldId id="283" r:id="rId76"/>
    <p:sldId id="271" r:id="rId77"/>
    <p:sldId id="272" r:id="rId78"/>
    <p:sldId id="273" r:id="rId79"/>
    <p:sldId id="274" r:id="rId80"/>
    <p:sldId id="275" r:id="rId81"/>
    <p:sldId id="276" r:id="rId82"/>
    <p:sldId id="277" r:id="rId83"/>
    <p:sldId id="278" r:id="rId84"/>
    <p:sldId id="279" r:id="rId85"/>
    <p:sldId id="280" r:id="rId86"/>
    <p:sldId id="288" r:id="rId87"/>
    <p:sldId id="282" r:id="rId88"/>
    <p:sldId id="281" r:id="rId89"/>
    <p:sldId id="284" r:id="rId90"/>
    <p:sldId id="285" r:id="rId91"/>
    <p:sldId id="286" r:id="rId92"/>
    <p:sldId id="287" r:id="rId93"/>
    <p:sldId id="307" r:id="rId94"/>
    <p:sldId id="318" r:id="rId95"/>
    <p:sldId id="321" r:id="rId96"/>
    <p:sldId id="331" r:id="rId97"/>
    <p:sldId id="322" r:id="rId98"/>
    <p:sldId id="323" r:id="rId99"/>
    <p:sldId id="324" r:id="rId100"/>
    <p:sldId id="326" r:id="rId101"/>
    <p:sldId id="325" r:id="rId102"/>
    <p:sldId id="327" r:id="rId103"/>
    <p:sldId id="319" r:id="rId104"/>
    <p:sldId id="320" r:id="rId105"/>
    <p:sldId id="312" r:id="rId106"/>
    <p:sldId id="310" r:id="rId107"/>
    <p:sldId id="332" r:id="rId108"/>
    <p:sldId id="311" r:id="rId109"/>
    <p:sldId id="269" r:id="rId110"/>
    <p:sldId id="304" r:id="rId111"/>
    <p:sldId id="305" r:id="rId112"/>
    <p:sldId id="308" r:id="rId113"/>
    <p:sldId id="317" r:id="rId114"/>
    <p:sldId id="289" r:id="rId115"/>
    <p:sldId id="290" r:id="rId116"/>
    <p:sldId id="291" r:id="rId117"/>
    <p:sldId id="295" r:id="rId118"/>
    <p:sldId id="296" r:id="rId119"/>
    <p:sldId id="297" r:id="rId120"/>
    <p:sldId id="306" r:id="rId121"/>
    <p:sldId id="298" r:id="rId122"/>
    <p:sldId id="267" r:id="rId123"/>
    <p:sldId id="302" r:id="rId124"/>
    <p:sldId id="303" r:id="rId125"/>
    <p:sldId id="268" r:id="rId1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82"/>
    <p:restoredTop sz="82490"/>
  </p:normalViewPr>
  <p:slideViewPr>
    <p:cSldViewPr snapToGrid="0">
      <p:cViewPr varScale="1">
        <p:scale>
          <a:sx n="52" d="100"/>
          <a:sy n="52" d="100"/>
        </p:scale>
        <p:origin x="10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B94C3-2841-D04D-93D5-D1F4C359D26D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C73BD-7283-8943-93DE-DF702A744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9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0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6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1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1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problems: Mode switching and difficulty of creating fallback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C73BD-7283-8943-93DE-DF702A7443A1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6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103C3-6CAF-CFF6-2B98-6B7001E7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DF84AD-5643-70FC-8669-9CE8BA21D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18C58-84B3-4F2A-F6F2-60A0E0DC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B20C7-6CD5-AD30-05F9-845E0FD0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18B0B-3611-488D-3984-634AF0A6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6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57BB1-5853-5979-049E-FCB023FB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22A7EE-6C16-83EE-C3EE-8B1F4F9E1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722AC-0770-8B9B-321B-A3B3F021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9389F-E1B6-4E8B-0488-B01D696B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5B1B7-7A7E-3A7E-5375-1C899B1C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2360E0-5B52-DC5F-342D-469790F40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0C9909-D7AC-7E12-3962-C425C01B9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A1AFC-C945-C835-CD26-934D5F4F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9C93B-DAA7-E99A-B2A4-410A5162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EFED4-3F9E-BF7B-5C55-6455CAEE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4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10069">
              <a:spcBef>
                <a:spcPts val="362"/>
              </a:spcBef>
            </a:pPr>
            <a:fld id="{81D60167-4931-47E6-BA6A-407CBD079E47}" type="slidenum">
              <a:rPr lang="ru-RU" spc="-57" smtClean="0"/>
              <a:pPr marL="110069">
                <a:spcBef>
                  <a:spcPts val="362"/>
                </a:spcBef>
              </a:pPr>
              <a:t>‹#›</a:t>
            </a:fld>
            <a:r>
              <a:rPr lang="ru-RU" spc="-124"/>
              <a:t> </a:t>
            </a:r>
            <a:r>
              <a:rPr lang="ru-RU" spc="286"/>
              <a:t>/</a:t>
            </a:r>
            <a:r>
              <a:rPr lang="ru-RU" spc="-124"/>
              <a:t> </a:t>
            </a:r>
            <a:r>
              <a:rPr lang="ru-RU" spc="-48"/>
              <a:t>38</a:t>
            </a:r>
            <a:endParaRPr lang="ru-RU" spc="-48" dirty="0"/>
          </a:p>
        </p:txBody>
      </p:sp>
    </p:spTree>
    <p:extLst>
      <p:ext uri="{BB962C8B-B14F-4D97-AF65-F5344CB8AC3E}">
        <p14:creationId xmlns:p14="http://schemas.microsoft.com/office/powerpoint/2010/main" val="367960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FAF9E-BD97-30F5-1E4A-E842583A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30469-7D50-F33A-6431-06D3DB69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AD963-096E-8124-949B-CEB71C491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C3924-FC2B-8CFE-A13E-3147AADC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A4C597-B40C-E2F8-5D14-49EF519A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7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AEED7-84C3-E59E-3488-09097B9B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7738F-C768-52B6-9A11-BF8BCAA34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641975-968C-BEFF-7502-59E93717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CA2B0-883A-4F0B-AE3B-2D471B82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97C95-44C7-A983-D7EB-780E5CDD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9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9972F-E0B5-7A62-C2B4-30F2EF01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96D70-AC52-AC26-3134-4DDEEAC85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E13B0E-A303-438D-34CB-2BE90E060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BCE7C9-13B2-B249-DECC-AF2E2DDE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45FB5-2C3F-80D9-CA20-5C6F4D47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5DC64-A3BE-0D50-56B8-54E2A4ED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1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AE4D-573E-B4A6-EEFC-85391E751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A8124F-DFD9-1497-361C-A401A9A78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7BA853-B5D6-0F62-1BDF-001C945BD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89EA5B-3FFD-9A0E-1F71-95488DC04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9BDD26-9114-FBB9-DCC1-48BC8A2B6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589637-B4E5-4200-35C5-53069634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48BE90-17BF-80DD-587D-45EE8B86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5F256D-34A4-9A0A-8BC9-6113C140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E92C9-2F31-D978-905A-00459B26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C8354D-5BC9-8546-CA2E-CCDCD1F8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54DB36-F3DE-116D-2D62-69CA76D5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3EC4CF-67D3-86ED-E7A2-9E98E9BF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9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8D34C-F917-A7FE-AE40-734A451F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80BD0F-B3AC-5A0C-1D3D-9F44FC3D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72B3D-A122-E115-6F5E-6ED0D1B3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0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321C-FDF3-727C-A5FB-3A48F236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52769-1478-0587-43DF-A407979B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642D2-8DBA-2306-CD7A-778EE2F52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30494-E7E2-3CFE-984C-A45C63D6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CC6809-70DA-6751-9DF0-E001760E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14EAF5-D6BE-07BF-3D12-9C4EFD98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7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9B4F2-20A8-35E4-6422-DC9AB38E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974FC9-926C-DD48-1FD4-20E03EC8E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12A5DB-8219-412A-CEE8-B9971BAD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8CDC64-B15B-27CD-06AF-A04E8848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EBF51-5095-4105-1190-1F4024BF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57FE3-FE9E-9F35-923F-6692E9F3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2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23C6-662C-F0A7-73EB-6FC4DE9B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6E470-AD30-B327-05FB-59FB47C1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4F699-329F-ABBE-74C7-00B672FD3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8743-52C6-7F4F-98D1-CBD95F6485D7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0BE5E-EDB2-2957-2204-09B302367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90AAD-8B33-8124-CFD9-1C3C44136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A2275-C537-AA49-9D67-4C4018804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gif"/><Relationship Id="rId4" Type="http://schemas.openxmlformats.org/officeDocument/2006/relationships/image" Target="../media/image122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LQXKcO20ck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slide" Target="slide69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69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54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7.jp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7.jp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7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-ekm7uqeq8" TargetMode="External"/><Relationship Id="rId7" Type="http://schemas.openxmlformats.org/officeDocument/2006/relationships/image" Target="../media/image82.jpeg"/><Relationship Id="rId2" Type="http://schemas.openxmlformats.org/officeDocument/2006/relationships/hyperlink" Target="https://www.engadget.com/yandex-autonomous-cars-moscow-driving-milestone-10583989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6nPhUG2i0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38313" y="1899141"/>
            <a:ext cx="5304971" cy="2383684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algn="ctr">
              <a:spcBef>
                <a:spcPts val="257"/>
              </a:spcBef>
            </a:pPr>
            <a:r>
              <a:rPr sz="2667" spc="-305" dirty="0">
                <a:solidFill>
                  <a:srgbClr val="595959"/>
                </a:solidFill>
                <a:latin typeface="Arial Black"/>
                <a:cs typeface="Arial Black"/>
              </a:rPr>
              <a:t>Transformers</a:t>
            </a:r>
            <a:r>
              <a:rPr sz="2667" spc="86" dirty="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sz="2667" spc="-143" dirty="0">
                <a:solidFill>
                  <a:srgbClr val="595959"/>
                </a:solidFill>
                <a:latin typeface="Arial Black"/>
                <a:cs typeface="Arial Black"/>
              </a:rPr>
              <a:t>in</a:t>
            </a:r>
            <a:r>
              <a:rPr sz="2667" spc="95" dirty="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sz="2667" spc="-248" dirty="0">
                <a:solidFill>
                  <a:srgbClr val="595959"/>
                </a:solidFill>
                <a:latin typeface="Arial Black"/>
                <a:cs typeface="Arial Black"/>
              </a:rPr>
              <a:t>Computer</a:t>
            </a:r>
            <a:r>
              <a:rPr sz="2667" spc="95" dirty="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sz="2667" spc="-162" dirty="0">
                <a:solidFill>
                  <a:srgbClr val="595959"/>
                </a:solidFill>
                <a:latin typeface="Arial Black"/>
                <a:cs typeface="Arial Black"/>
              </a:rPr>
              <a:t>Vision</a:t>
            </a:r>
            <a:endParaRPr sz="2667">
              <a:latin typeface="Arial Black"/>
              <a:cs typeface="Arial Black"/>
            </a:endParaRPr>
          </a:p>
          <a:p>
            <a:pPr marL="1671593" marR="1657081" algn="ctr">
              <a:lnSpc>
                <a:spcPts val="8362"/>
              </a:lnSpc>
            </a:pPr>
            <a:r>
              <a:rPr sz="2095" spc="-105" dirty="0">
                <a:latin typeface="Tahoma"/>
                <a:cs typeface="Tahoma"/>
              </a:rPr>
              <a:t>Sergey</a:t>
            </a:r>
            <a:r>
              <a:rPr sz="2095" spc="19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Zagoruyko </a:t>
            </a:r>
            <a:r>
              <a:rPr sz="2095" spc="-38" dirty="0">
                <a:latin typeface="Tahoma"/>
                <a:cs typeface="Tahoma"/>
              </a:rPr>
              <a:t>October</a:t>
            </a:r>
            <a:r>
              <a:rPr sz="2095" spc="-105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6,</a:t>
            </a:r>
            <a:r>
              <a:rPr sz="2095" spc="-105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2024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435938"/>
            <a:ext cx="1230990" cy="36244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087306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5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road lane detection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0C76CF0-75EE-6A1B-F726-FCCE39C8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54300"/>
            <a:ext cx="118745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589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segmentation</a:t>
            </a:r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3AD5DBD-0789-B63E-0169-2B646DDA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36803"/>
            <a:ext cx="5043905" cy="2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13DD2FC-85D6-2DEE-5677-B5C96409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64" y="2936803"/>
            <a:ext cx="5043905" cy="2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89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nuScenes</a:t>
            </a:r>
            <a:endParaRPr lang="en-US" dirty="0"/>
          </a:p>
          <a:p>
            <a:r>
              <a:rPr lang="en-US" dirty="0" err="1"/>
              <a:t>nuPlan</a:t>
            </a:r>
            <a:endParaRPr lang="en-US" dirty="0"/>
          </a:p>
          <a:p>
            <a:r>
              <a:rPr lang="en-US" dirty="0" err="1"/>
              <a:t>nuImages</a:t>
            </a:r>
            <a:endParaRPr lang="ru-RU" dirty="0"/>
          </a:p>
        </p:txBody>
      </p:sp>
      <p:pic>
        <p:nvPicPr>
          <p:cNvPr id="15362" name="Picture 2" descr="car">
            <a:extLst>
              <a:ext uri="{FF2B5EF4-FFF2-40B4-BE49-F238E27FC236}">
                <a16:creationId xmlns:a16="http://schemas.microsoft.com/office/drawing/2014/main" id="{73F8E68F-F4DC-A4C3-7A99-869AE3D7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64" y="681037"/>
            <a:ext cx="5555855" cy="23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ata">
            <a:extLst>
              <a:ext uri="{FF2B5EF4-FFF2-40B4-BE49-F238E27FC236}">
                <a16:creationId xmlns:a16="http://schemas.microsoft.com/office/drawing/2014/main" id="{A2D981C7-09E8-9EB5-DEC8-D40AC532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84" y="3287361"/>
            <a:ext cx="6298026" cy="33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mera">
            <a:extLst>
              <a:ext uri="{FF2B5EF4-FFF2-40B4-BE49-F238E27FC236}">
                <a16:creationId xmlns:a16="http://schemas.microsoft.com/office/drawing/2014/main" id="{4371A9A3-93CD-FFF8-64FF-960CDE38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76" y="3021878"/>
            <a:ext cx="3261591" cy="30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755AA-4AA1-E188-F92B-623EAA388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07" y="3643839"/>
            <a:ext cx="2954551" cy="29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5C8F8-B975-47D1-5B81-F5289131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HDMapNet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1F560C-C5D6-A692-2B07-9A5B09770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5" y="1825625"/>
            <a:ext cx="103824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8878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5C8F8-B975-47D1-5B81-F5289131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HDMapNet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4510A0-D806-C915-1F33-5F76247CA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452F64-CE59-251F-D038-64916621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74" y="4008328"/>
            <a:ext cx="5215632" cy="23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010C1A3-0D9E-A3BB-7A7B-820E569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8279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F44E82-EC93-7897-CB82-D96CD001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8" y="1549723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7AFE745-B345-4754-4C33-E830D709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24" y="1549723"/>
            <a:ext cx="5238382" cy="23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44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B1EFD-1F84-038C-0E7A-5988B679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TS Sans" panose="02000000000000000000" pitchFamily="2" charset="0"/>
                <a:ea typeface="MTS Sans" panose="02000000000000000000" pitchFamily="2" charset="0"/>
              </a:rPr>
              <a:t>DETR: End-to-end Object Detection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775B36-29FD-20DD-D390-B5501669D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08"/>
          <a:stretch/>
        </p:blipFill>
        <p:spPr>
          <a:xfrm>
            <a:off x="1446765" y="2957216"/>
            <a:ext cx="8916436" cy="254468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9EDC26-CE5E-97CE-140B-9E26912E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4" y="5832103"/>
            <a:ext cx="10201072" cy="8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37E64C-DD32-B0AC-0C9F-20F93EFA60B0}"/>
              </a:ext>
            </a:extLst>
          </p:cNvPr>
          <p:cNvSpPr/>
          <p:nvPr/>
        </p:nvSpPr>
        <p:spPr>
          <a:xfrm>
            <a:off x="1302119" y="2957216"/>
            <a:ext cx="6179574" cy="4129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45212B4-1BB6-DFC5-FCBF-ACE25AA1C92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Applying NMT to translate CNN features to detections:</a:t>
            </a:r>
            <a:endParaRPr lang="ru-RU" sz="2400" dirty="0">
              <a:solidFill>
                <a:srgbClr val="0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329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D9D33-1937-45A8-C675-824DA680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MTS Sans" panose="02000000000000000000" pitchFamily="2" charset="0"/>
                <a:ea typeface="MTS Sans" panose="02000000000000000000" pitchFamily="2" charset="0"/>
              </a:rPr>
              <a:t>VectorMapNet</a:t>
            </a:r>
            <a:r>
              <a:rPr lang="en-US" b="1" dirty="0">
                <a:latin typeface="MTS Sans" panose="02000000000000000000" pitchFamily="2" charset="0"/>
                <a:ea typeface="MTS Sans" panose="02000000000000000000" pitchFamily="2" charset="0"/>
              </a:rPr>
              <a:t> and </a:t>
            </a:r>
            <a:r>
              <a:rPr lang="en-US" b="1" dirty="0" err="1">
                <a:latin typeface="MTS Sans" panose="02000000000000000000" pitchFamily="2" charset="0"/>
                <a:ea typeface="MTS Sans" panose="02000000000000000000" pitchFamily="2" charset="0"/>
              </a:rPr>
              <a:t>MapTR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09ED2C-3535-7532-5F2D-8EBA8246A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390" y="4118422"/>
            <a:ext cx="9404610" cy="2527362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0EE1BF-3D39-92C5-8BBD-6DF93C32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41" y="1516234"/>
            <a:ext cx="8214360" cy="25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A84AEBCC-B959-30CC-8AD3-721E753E3223}"/>
              </a:ext>
            </a:extLst>
          </p:cNvPr>
          <p:cNvSpPr txBox="1">
            <a:spLocks/>
          </p:cNvSpPr>
          <p:nvPr/>
        </p:nvSpPr>
        <p:spPr>
          <a:xfrm>
            <a:off x="6482080" y="6460985"/>
            <a:ext cx="574578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Liu et al,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VectorMapNet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: End-to-end Vectorized HD Map Learning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879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E6ACC-7511-6EFF-37CF-B78A47BF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PointPillars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17B6C2-C799-113E-9163-620788DB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75999"/>
            <a:ext cx="10515600" cy="312688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23AD7C-3533-238D-2327-35010D49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67" y="450353"/>
            <a:ext cx="4069278" cy="2718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E998A-7185-05D6-492C-65B595F32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427" y="450353"/>
            <a:ext cx="4042040" cy="27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22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89CA-AD42-FA93-248E-30419449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latin typeface="MTS Sans" panose="02000000000000000000" pitchFamily="2" charset="0"/>
                <a:ea typeface="MTS Sans" panose="02000000000000000000" pitchFamily="2" charset="0"/>
              </a:rPr>
              <a:t>End-to-end multi-camera 3D MOT</a:t>
            </a:r>
            <a:endParaRPr lang="ru-RU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4E302-0A7E-F946-A0C9-538B3D204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99917"/>
            <a:ext cx="10515600" cy="3602753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3F6D4ADB-1F11-F2A8-542C-22A168A7A248}"/>
              </a:ext>
            </a:extLst>
          </p:cNvPr>
          <p:cNvSpPr txBox="1">
            <a:spLocks/>
          </p:cNvSpPr>
          <p:nvPr/>
        </p:nvSpPr>
        <p:spPr>
          <a:xfrm>
            <a:off x="1712268" y="6460985"/>
            <a:ext cx="10515600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Pang et al., Standing Between Past and Future: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Spatio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-Temporal Modeling for Multi-Camera 3D Multi-Object Tracking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53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Perception problems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109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FEC5A-1839-5867-EA97-217AB8F66A04}"/>
              </a:ext>
            </a:extLst>
          </p:cNvPr>
          <p:cNvSpPr txBox="1"/>
          <p:nvPr/>
        </p:nvSpPr>
        <p:spPr>
          <a:xfrm>
            <a:off x="826850" y="1614791"/>
            <a:ext cx="97425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Planning and simulation uncover perception problems:</a:t>
            </a:r>
          </a:p>
          <a:p>
            <a:endParaRPr lang="en-US" b="1" dirty="0"/>
          </a:p>
          <a:p>
            <a:pPr marL="342900" indent="-342900">
              <a:buFontTx/>
              <a:buAutoNum type="arabicPeriod"/>
            </a:pPr>
            <a:r>
              <a:rPr lang="en-US" sz="2400" b="1" dirty="0"/>
              <a:t>Long tail</a:t>
            </a:r>
            <a:endParaRPr lang="ru-RU" sz="2400" b="1" dirty="0"/>
          </a:p>
          <a:p>
            <a:pPr marL="342900" indent="-342900">
              <a:buAutoNum type="arabicPeriod"/>
            </a:pPr>
            <a:r>
              <a:rPr lang="en-US" sz="2400" dirty="0"/>
              <a:t>Data collection and annotation are expensive</a:t>
            </a:r>
          </a:p>
          <a:p>
            <a:pPr marL="342900" indent="-342900">
              <a:buAutoNum type="arabicPeriod"/>
            </a:pPr>
            <a:r>
              <a:rPr lang="en-US" sz="2400" dirty="0"/>
              <a:t>Offline perception is computationally heavy</a:t>
            </a:r>
          </a:p>
          <a:p>
            <a:pPr marL="342900" indent="-342900">
              <a:buAutoNum type="arabicPeriod"/>
            </a:pPr>
            <a:r>
              <a:rPr lang="en-US" sz="2400" dirty="0"/>
              <a:t>Requires storing large amounts of data</a:t>
            </a:r>
          </a:p>
          <a:p>
            <a:pPr marL="342900" indent="-342900">
              <a:buAutoNum type="arabicPeriod"/>
            </a:pPr>
            <a:r>
              <a:rPr lang="en-US" sz="2400" dirty="0"/>
              <a:t>Creating high-definition maps is difficult, become obsolete with time</a:t>
            </a:r>
          </a:p>
        </p:txBody>
      </p:sp>
    </p:spTree>
    <p:extLst>
      <p:ext uri="{BB962C8B-B14F-4D97-AF65-F5344CB8AC3E}">
        <p14:creationId xmlns:p14="http://schemas.microsoft.com/office/powerpoint/2010/main" val="242606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2761343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Convolutions</a:t>
            </a:r>
            <a:r>
              <a:rPr sz="2667" spc="-29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in</a:t>
            </a:r>
            <a:r>
              <a:rPr sz="2667" spc="-29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48" dirty="0">
                <a:solidFill>
                  <a:srgbClr val="595959"/>
                </a:solidFill>
                <a:latin typeface="Tahoma"/>
                <a:cs typeface="Tahoma"/>
              </a:rPr>
              <a:t>2D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3913" y="2012237"/>
            <a:ext cx="6040078" cy="4422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110069">
              <a:spcBef>
                <a:spcPts val="362"/>
              </a:spcBef>
            </a:pPr>
            <a:r>
              <a:rPr spc="-57" dirty="0"/>
              <a:t>5</a:t>
            </a:r>
            <a:r>
              <a:rPr spc="-124" dirty="0"/>
              <a:t> </a:t>
            </a:r>
            <a:r>
              <a:rPr spc="286" dirty="0"/>
              <a:t>/</a:t>
            </a:r>
            <a:r>
              <a:rPr spc="-124" dirty="0"/>
              <a:t> </a:t>
            </a:r>
            <a:r>
              <a:rPr spc="-48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9A0316A4-BE2F-BF78-1992-D1769763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73" y="1892150"/>
            <a:ext cx="504952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C3144DBF-126E-C6E4-CD7C-53BBB6E95592}"/>
              </a:ext>
            </a:extLst>
          </p:cNvPr>
          <p:cNvSpPr/>
          <p:nvPr/>
        </p:nvSpPr>
        <p:spPr>
          <a:xfrm>
            <a:off x="4799999" y="3938294"/>
            <a:ext cx="415637" cy="173181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4ECD7-43F5-AE68-5A64-E5CD2FEDB6BD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trucks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387C5171-70A8-A8D4-6BC0-A026367F73E4}"/>
              </a:ext>
            </a:extLst>
          </p:cNvPr>
          <p:cNvSpPr/>
          <p:nvPr/>
        </p:nvSpPr>
        <p:spPr>
          <a:xfrm rot="5400000">
            <a:off x="7357271" y="2681963"/>
            <a:ext cx="415637" cy="173181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15643F41-D145-9255-6330-BDBB29B652E4}"/>
              </a:ext>
            </a:extLst>
          </p:cNvPr>
          <p:cNvSpPr/>
          <p:nvPr/>
        </p:nvSpPr>
        <p:spPr>
          <a:xfrm rot="4057806">
            <a:off x="5512951" y="2492431"/>
            <a:ext cx="625735" cy="1731818"/>
          </a:xfrm>
          <a:prstGeom prst="frame">
            <a:avLst>
              <a:gd name="adj1" fmla="val 75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2CAE6-DE87-5EC8-F99F-8F6984D6B93E}"/>
              </a:ext>
            </a:extLst>
          </p:cNvPr>
          <p:cNvSpPr txBox="1"/>
          <p:nvPr/>
        </p:nvSpPr>
        <p:spPr>
          <a:xfrm>
            <a:off x="8805673" y="3155387"/>
            <a:ext cx="23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 for simulation and planning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48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4ECD7-43F5-AE68-5A64-E5CD2FEDB6BD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trucks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32770" name="Picture 2" descr="Найди свою &quot;гармошку&quot;... | Пикабу">
            <a:extLst>
              <a:ext uri="{FF2B5EF4-FFF2-40B4-BE49-F238E27FC236}">
                <a16:creationId xmlns:a16="http://schemas.microsoft.com/office/drawing/2014/main" id="{2218E1F7-921D-2EED-FEA2-FB2B872F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79" y="1335242"/>
            <a:ext cx="9212904" cy="46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481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apybaras crossing the street : r/aww">
            <a:extLst>
              <a:ext uri="{FF2B5EF4-FFF2-40B4-BE49-F238E27FC236}">
                <a16:creationId xmlns:a16="http://schemas.microsoft.com/office/drawing/2014/main" id="{B980108E-4202-B82C-621B-223EED3F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45" y="1913927"/>
            <a:ext cx="5566310" cy="4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1E0DD-3FD5-A898-F673-A81D45CD35E0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Anecdotal cases: animals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455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Transformers in Motion Planning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88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B9D281-1FD1-227F-72E0-23488482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642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1B3EE-2D1D-6F8A-9ED9-9C2FAC3D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888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796D-4AF9-D0C3-5B66-56FCF546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85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E8AEC-D928-9C6D-861C-357840B4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117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24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D676D4-9187-8440-8F0F-F2C58A8E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118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289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F3E0E-56BA-41BD-FAB7-C71ACC39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119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0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895048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LeNet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6146" y="2444866"/>
            <a:ext cx="8624912" cy="20832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66274" y="5368131"/>
            <a:ext cx="2394857" cy="648502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67" dirty="0">
                <a:latin typeface="Tahoma"/>
                <a:cs typeface="Tahoma"/>
              </a:rPr>
              <a:t>LeNet-</a:t>
            </a:r>
            <a:r>
              <a:rPr sz="2095" dirty="0">
                <a:latin typeface="Tahoma"/>
                <a:cs typeface="Tahoma"/>
              </a:rPr>
              <a:t>5 in</a:t>
            </a:r>
            <a:r>
              <a:rPr sz="2095" spc="10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1998</a:t>
            </a:r>
            <a:endParaRPr sz="2095">
              <a:latin typeface="Tahoma"/>
              <a:cs typeface="Tahoma"/>
            </a:endParaRPr>
          </a:p>
          <a:p>
            <a:pPr marL="24191">
              <a:spcBef>
                <a:spcPts val="1019"/>
              </a:spcBef>
            </a:pPr>
            <a:r>
              <a:rPr sz="1143" spc="-19" dirty="0">
                <a:latin typeface="Arial MT"/>
                <a:cs typeface="Arial MT"/>
              </a:rPr>
              <a:t>https://en.wikipedia.org/wiki/LeNet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110069">
              <a:spcBef>
                <a:spcPts val="362"/>
              </a:spcBef>
            </a:pPr>
            <a:r>
              <a:rPr spc="-57" dirty="0"/>
              <a:t>6</a:t>
            </a:r>
            <a:r>
              <a:rPr spc="-124" dirty="0"/>
              <a:t> </a:t>
            </a:r>
            <a:r>
              <a:rPr spc="286" dirty="0"/>
              <a:t>/</a:t>
            </a:r>
            <a:r>
              <a:rPr spc="-124" dirty="0"/>
              <a:t> </a:t>
            </a:r>
            <a:r>
              <a:rPr spc="-48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816B30-4A3E-6D6F-7E85-3B6BE5B3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E97B0-3CBC-3B1C-DAB2-32F20808AC1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Ensuring safety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11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277601" y="57547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1E5769-2F1E-D355-10D6-1FFF8BB6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121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440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122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783E21-34B6-AEB7-CEBB-9D770E49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636" y="2155665"/>
            <a:ext cx="10940728" cy="2774144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577F47D-D95C-C4CA-DAB7-DA0554AA0F1B}"/>
              </a:ext>
            </a:extLst>
          </p:cNvPr>
          <p:cNvCxnSpPr/>
          <p:nvPr/>
        </p:nvCxnSpPr>
        <p:spPr>
          <a:xfrm flipH="1" flipV="1">
            <a:off x="6996545" y="4045527"/>
            <a:ext cx="193964" cy="130232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C0A6EC-CFF0-B198-BA14-367ADC0EC64B}"/>
              </a:ext>
            </a:extLst>
          </p:cNvPr>
          <p:cNvSpPr txBox="1"/>
          <p:nvPr/>
        </p:nvSpPr>
        <p:spPr>
          <a:xfrm>
            <a:off x="6096000" y="5347855"/>
            <a:ext cx="255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 safest trajectory according to 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01F8CC-DCD0-B1FE-E30A-4983B9A1CED2}"/>
              </a:ext>
            </a:extLst>
          </p:cNvPr>
          <p:cNvSpPr txBox="1"/>
          <p:nvPr/>
        </p:nvSpPr>
        <p:spPr>
          <a:xfrm>
            <a:off x="4242078" y="6462021"/>
            <a:ext cx="949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dirty="0"/>
              <a:t>Safe Real-World Autonomous Driving by Learning to Predict and Plan with a Mixture of Experts (</a:t>
            </a:r>
            <a:r>
              <a:rPr lang="en" sz="1400" dirty="0" err="1"/>
              <a:t>Pini</a:t>
            </a:r>
            <a:r>
              <a:rPr lang="en" sz="1400" dirty="0"/>
              <a:t>, 2022)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45291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123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0700F-0017-307F-21E0-45A6DF68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3" y="1888228"/>
            <a:ext cx="11331485" cy="2683772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0483390-FAFF-9D88-0AB9-D97777956513}"/>
              </a:ext>
            </a:extLst>
          </p:cNvPr>
          <p:cNvCxnSpPr>
            <a:cxnSpLocks/>
          </p:cNvCxnSpPr>
          <p:nvPr/>
        </p:nvCxnSpPr>
        <p:spPr>
          <a:xfrm flipV="1">
            <a:off x="5874327" y="4572000"/>
            <a:ext cx="0" cy="67887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305B4A-6449-83B3-20FE-D3E8E8BB1521}"/>
              </a:ext>
            </a:extLst>
          </p:cNvPr>
          <p:cNvSpPr txBox="1"/>
          <p:nvPr/>
        </p:nvSpPr>
        <p:spPr>
          <a:xfrm>
            <a:off x="4596926" y="5250873"/>
            <a:ext cx="255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Similar to DETR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5EF807B-C45A-02E7-B02B-500F6ED6B138}"/>
              </a:ext>
            </a:extLst>
          </p:cNvPr>
          <p:cNvCxnSpPr>
            <a:cxnSpLocks/>
          </p:cNvCxnSpPr>
          <p:nvPr/>
        </p:nvCxnSpPr>
        <p:spPr>
          <a:xfrm>
            <a:off x="9615055" y="1209355"/>
            <a:ext cx="387927" cy="678873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255456-877D-99B6-405F-945393B85785}"/>
              </a:ext>
            </a:extLst>
          </p:cNvPr>
          <p:cNvSpPr txBox="1"/>
          <p:nvPr/>
        </p:nvSpPr>
        <p:spPr>
          <a:xfrm>
            <a:off x="7830599" y="504999"/>
            <a:ext cx="255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Learns multiple futures in unsupervised way</a:t>
            </a:r>
          </a:p>
        </p:txBody>
      </p:sp>
    </p:spTree>
    <p:extLst>
      <p:ext uri="{BB962C8B-B14F-4D97-AF65-F5344CB8AC3E}">
        <p14:creationId xmlns:p14="http://schemas.microsoft.com/office/powerpoint/2010/main" val="27741421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err="1">
                <a:solidFill>
                  <a:srgbClr val="C00000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SafePathNet</a:t>
            </a:r>
            <a:endParaRPr lang="ru-RU" sz="3200" b="1" dirty="0">
              <a:solidFill>
                <a:srgbClr val="C00000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124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4AA555-8C4E-91DA-ABD0-15D2280A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7" y="1737013"/>
            <a:ext cx="5170365" cy="36662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F01894-B7BF-2FE6-875F-FA53F506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22" y="1737014"/>
            <a:ext cx="5882586" cy="36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446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125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pic>
        <p:nvPicPr>
          <p:cNvPr id="2" name="Мультимедиа в Интернете 1">
            <a:hlinkClick r:id="" action="ppaction://media"/>
            <a:extLst>
              <a:ext uri="{FF2B5EF4-FFF2-40B4-BE49-F238E27FC236}">
                <a16:creationId xmlns:a16="http://schemas.microsoft.com/office/drawing/2014/main" id="{4C92565C-72DC-9783-8B0B-D3E8865378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4" y="0"/>
            <a:ext cx="12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275" y="273099"/>
            <a:ext cx="1172029" cy="1387193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19" dirty="0"/>
              <a:t>AlexNet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0466" y="1668420"/>
            <a:ext cx="9600173" cy="36734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66275" y="5381580"/>
            <a:ext cx="6363305" cy="648502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19" dirty="0">
                <a:latin typeface="Tahoma"/>
                <a:cs typeface="Tahoma"/>
              </a:rPr>
              <a:t>AlexNet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2012</a:t>
            </a:r>
            <a:endParaRPr sz="2095">
              <a:latin typeface="Tahoma"/>
              <a:cs typeface="Tahoma"/>
            </a:endParaRPr>
          </a:p>
          <a:p>
            <a:pPr marL="24191">
              <a:spcBef>
                <a:spcPts val="1019"/>
              </a:spcBef>
            </a:pPr>
            <a:r>
              <a:rPr sz="1143" spc="-19" dirty="0">
                <a:latin typeface="Arial MT"/>
                <a:cs typeface="Arial MT"/>
              </a:rPr>
              <a:t>https://machinelearningmastery.ru/the-w3h-of-alexnet-vggnet-resnet-and-inception-7baaaecccc96/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13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48" dirty="0"/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86" dirty="0"/>
              <a:t>Inductive</a:t>
            </a:r>
            <a:r>
              <a:rPr spc="-67" dirty="0"/>
              <a:t> </a:t>
            </a:r>
            <a:r>
              <a:rPr dirty="0"/>
              <a:t>Bias</a:t>
            </a:r>
            <a:r>
              <a:rPr spc="-57" dirty="0"/>
              <a:t> </a:t>
            </a:r>
            <a:r>
              <a:rPr dirty="0"/>
              <a:t>in</a:t>
            </a:r>
            <a:r>
              <a:rPr spc="-67" dirty="0"/>
              <a:t> </a:t>
            </a:r>
            <a:r>
              <a:rPr spc="-48" dirty="0"/>
              <a:t>Neural</a:t>
            </a:r>
            <a:r>
              <a:rPr spc="-57" dirty="0"/>
              <a:t> </a:t>
            </a:r>
            <a:r>
              <a:rPr spc="-86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1" y="1680369"/>
            <a:ext cx="8724295" cy="1016799"/>
          </a:xfrm>
          <a:prstGeom prst="rect">
            <a:avLst/>
          </a:prstGeom>
        </p:spPr>
        <p:txBody>
          <a:bodyPr vert="horz" wrap="square" lIns="0" tIns="68943" rIns="0" bIns="0" rtlCol="0">
            <a:spAutoFit/>
          </a:bodyPr>
          <a:lstStyle/>
          <a:p>
            <a:pPr marL="410037" indent="-337464">
              <a:spcBef>
                <a:spcPts val="543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Arial Black"/>
                <a:cs typeface="Arial Black"/>
              </a:rPr>
              <a:t>Definition:</a:t>
            </a:r>
            <a:endParaRPr sz="2095">
              <a:latin typeface="Arial Black"/>
              <a:cs typeface="Arial Black"/>
            </a:endParaRPr>
          </a:p>
          <a:p>
            <a:pPr marL="932560" marR="58058" lvl="1" indent="-315692"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spc="-76" dirty="0">
                <a:latin typeface="Tahoma"/>
                <a:cs typeface="Tahoma"/>
              </a:rPr>
              <a:t>Inductive</a:t>
            </a:r>
            <a:r>
              <a:rPr sz="1905" spc="-38" dirty="0">
                <a:latin typeface="Tahoma"/>
                <a:cs typeface="Tahoma"/>
              </a:rPr>
              <a:t> bias </a:t>
            </a:r>
            <a:r>
              <a:rPr sz="1905" spc="-86" dirty="0">
                <a:latin typeface="Tahoma"/>
                <a:cs typeface="Tahoma"/>
              </a:rPr>
              <a:t>refers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the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set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assumptions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algorithm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14" dirty="0">
                <a:latin typeface="Tahoma"/>
                <a:cs typeface="Tahoma"/>
              </a:rPr>
              <a:t>makes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to 	</a:t>
            </a:r>
            <a:r>
              <a:rPr sz="1905" spc="-86" dirty="0">
                <a:latin typeface="Tahoma"/>
                <a:cs typeface="Tahoma"/>
              </a:rPr>
              <a:t>generalize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from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 training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24" dirty="0">
                <a:latin typeface="Tahoma"/>
                <a:cs typeface="Tahoma"/>
              </a:rPr>
              <a:t>unseen</a:t>
            </a:r>
            <a:r>
              <a:rPr sz="1905" spc="-19" dirty="0">
                <a:latin typeface="Tahoma"/>
                <a:cs typeface="Tahoma"/>
              </a:rPr>
              <a:t> data.</a:t>
            </a:r>
            <a:endParaRPr sz="190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8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86" dirty="0"/>
              <a:t>Inductive</a:t>
            </a:r>
            <a:r>
              <a:rPr spc="-67" dirty="0"/>
              <a:t> </a:t>
            </a:r>
            <a:r>
              <a:rPr dirty="0"/>
              <a:t>Bias</a:t>
            </a:r>
            <a:r>
              <a:rPr spc="-57" dirty="0"/>
              <a:t> </a:t>
            </a:r>
            <a:r>
              <a:rPr dirty="0"/>
              <a:t>in</a:t>
            </a:r>
            <a:r>
              <a:rPr spc="-67" dirty="0"/>
              <a:t> </a:t>
            </a:r>
            <a:r>
              <a:rPr spc="-48" dirty="0"/>
              <a:t>Neural</a:t>
            </a:r>
            <a:r>
              <a:rPr spc="-57" dirty="0"/>
              <a:t> </a:t>
            </a:r>
            <a:r>
              <a:rPr spc="-86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1" y="1680368"/>
            <a:ext cx="8724295" cy="1995272"/>
          </a:xfrm>
          <a:prstGeom prst="rect">
            <a:avLst/>
          </a:prstGeom>
        </p:spPr>
        <p:txBody>
          <a:bodyPr vert="horz" wrap="square" lIns="0" tIns="68943" rIns="0" bIns="0" rtlCol="0">
            <a:spAutoFit/>
          </a:bodyPr>
          <a:lstStyle/>
          <a:p>
            <a:pPr marL="410037" indent="-337464">
              <a:spcBef>
                <a:spcPts val="543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Arial Black"/>
                <a:cs typeface="Arial Black"/>
              </a:rPr>
              <a:t>Definition:</a:t>
            </a:r>
            <a:endParaRPr sz="2095">
              <a:latin typeface="Arial Black"/>
              <a:cs typeface="Arial Black"/>
            </a:endParaRPr>
          </a:p>
          <a:p>
            <a:pPr marL="932560" marR="58058" lvl="1" indent="-315692"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spc="-76" dirty="0">
                <a:latin typeface="Tahoma"/>
                <a:cs typeface="Tahoma"/>
              </a:rPr>
              <a:t>Inductive</a:t>
            </a:r>
            <a:r>
              <a:rPr sz="1905" spc="-38" dirty="0">
                <a:latin typeface="Tahoma"/>
                <a:cs typeface="Tahoma"/>
              </a:rPr>
              <a:t> bias </a:t>
            </a:r>
            <a:r>
              <a:rPr sz="1905" spc="-86" dirty="0">
                <a:latin typeface="Tahoma"/>
                <a:cs typeface="Tahoma"/>
              </a:rPr>
              <a:t>refers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the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set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assumptions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algorithm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14" dirty="0">
                <a:latin typeface="Tahoma"/>
                <a:cs typeface="Tahoma"/>
              </a:rPr>
              <a:t>makes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to 	</a:t>
            </a:r>
            <a:r>
              <a:rPr sz="1905" spc="-86" dirty="0">
                <a:latin typeface="Tahoma"/>
                <a:cs typeface="Tahoma"/>
              </a:rPr>
              <a:t>generalize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from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 training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24" dirty="0">
                <a:latin typeface="Tahoma"/>
                <a:cs typeface="Tahoma"/>
              </a:rPr>
              <a:t>unseen</a:t>
            </a:r>
            <a:r>
              <a:rPr sz="1905" spc="-19" dirty="0">
                <a:latin typeface="Tahoma"/>
                <a:cs typeface="Tahoma"/>
              </a:rPr>
              <a:t> data.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362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Arial Black"/>
                <a:cs typeface="Arial Black"/>
              </a:rPr>
              <a:t>Importance: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38" dirty="0">
                <a:latin typeface="Tahoma"/>
                <a:cs typeface="Tahoma"/>
              </a:rPr>
              <a:t>Helps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in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guiding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86" dirty="0">
                <a:latin typeface="Tahoma"/>
                <a:cs typeface="Tahoma"/>
              </a:rPr>
              <a:t>process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and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making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predictions.</a:t>
            </a:r>
            <a:endParaRPr sz="1905">
              <a:latin typeface="Tahoma"/>
              <a:cs typeface="Tahoma"/>
            </a:endParaRPr>
          </a:p>
          <a:p>
            <a:pPr marL="933771" lvl="1" indent="-315692">
              <a:lnSpc>
                <a:spcPts val="2286"/>
              </a:lnSpc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76" dirty="0">
                <a:latin typeface="Tahoma"/>
                <a:cs typeface="Tahoma"/>
              </a:rPr>
              <a:t>Determines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67" dirty="0">
                <a:latin typeface="Tahoma"/>
                <a:cs typeface="Tahoma"/>
              </a:rPr>
              <a:t> types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57" dirty="0">
                <a:latin typeface="Tahoma"/>
                <a:cs typeface="Tahoma"/>
              </a:rPr>
              <a:t>patterns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model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can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learn.</a:t>
            </a:r>
            <a:endParaRPr sz="190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8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86" dirty="0"/>
              <a:t>Inductive</a:t>
            </a:r>
            <a:r>
              <a:rPr spc="-67" dirty="0"/>
              <a:t> </a:t>
            </a:r>
            <a:r>
              <a:rPr dirty="0"/>
              <a:t>Bias</a:t>
            </a:r>
            <a:r>
              <a:rPr spc="-57" dirty="0"/>
              <a:t> </a:t>
            </a:r>
            <a:r>
              <a:rPr dirty="0"/>
              <a:t>in</a:t>
            </a:r>
            <a:r>
              <a:rPr spc="-67" dirty="0"/>
              <a:t> </a:t>
            </a:r>
            <a:r>
              <a:rPr spc="-48" dirty="0"/>
              <a:t>Neural</a:t>
            </a:r>
            <a:r>
              <a:rPr spc="-57" dirty="0"/>
              <a:t> </a:t>
            </a:r>
            <a:r>
              <a:rPr spc="-86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0" y="1680368"/>
            <a:ext cx="9555238" cy="3305117"/>
          </a:xfrm>
          <a:prstGeom prst="rect">
            <a:avLst/>
          </a:prstGeom>
        </p:spPr>
        <p:txBody>
          <a:bodyPr vert="horz" wrap="square" lIns="0" tIns="68943" rIns="0" bIns="0" rtlCol="0">
            <a:spAutoFit/>
          </a:bodyPr>
          <a:lstStyle/>
          <a:p>
            <a:pPr marL="410037" indent="-337464">
              <a:spcBef>
                <a:spcPts val="543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Arial Black"/>
                <a:cs typeface="Arial Black"/>
              </a:rPr>
              <a:t>Definition:</a:t>
            </a:r>
            <a:endParaRPr sz="2095">
              <a:latin typeface="Arial Black"/>
              <a:cs typeface="Arial Black"/>
            </a:endParaRPr>
          </a:p>
          <a:p>
            <a:pPr marL="932560" marR="887808" lvl="1" indent="-315692"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spc="-76" dirty="0">
                <a:latin typeface="Tahoma"/>
                <a:cs typeface="Tahoma"/>
              </a:rPr>
              <a:t>Inductive</a:t>
            </a:r>
            <a:r>
              <a:rPr sz="1905" spc="-38" dirty="0">
                <a:latin typeface="Tahoma"/>
                <a:cs typeface="Tahoma"/>
              </a:rPr>
              <a:t> bias </a:t>
            </a:r>
            <a:r>
              <a:rPr sz="1905" spc="-86" dirty="0">
                <a:latin typeface="Tahoma"/>
                <a:cs typeface="Tahoma"/>
              </a:rPr>
              <a:t>refers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the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set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assumptions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algorithm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14" dirty="0">
                <a:latin typeface="Tahoma"/>
                <a:cs typeface="Tahoma"/>
              </a:rPr>
              <a:t>makes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to 	</a:t>
            </a:r>
            <a:r>
              <a:rPr sz="1905" spc="-86" dirty="0">
                <a:latin typeface="Tahoma"/>
                <a:cs typeface="Tahoma"/>
              </a:rPr>
              <a:t>generalize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from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 training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24" dirty="0">
                <a:latin typeface="Tahoma"/>
                <a:cs typeface="Tahoma"/>
              </a:rPr>
              <a:t>unseen</a:t>
            </a:r>
            <a:r>
              <a:rPr sz="1905" spc="-19" dirty="0">
                <a:latin typeface="Tahoma"/>
                <a:cs typeface="Tahoma"/>
              </a:rPr>
              <a:t> data.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362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Arial Black"/>
                <a:cs typeface="Arial Black"/>
              </a:rPr>
              <a:t>Importance: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38" dirty="0">
                <a:latin typeface="Tahoma"/>
                <a:cs typeface="Tahoma"/>
              </a:rPr>
              <a:t>Helps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in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guiding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86" dirty="0">
                <a:latin typeface="Tahoma"/>
                <a:cs typeface="Tahoma"/>
              </a:rPr>
              <a:t>process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and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making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predictions.</a:t>
            </a:r>
            <a:endParaRPr sz="1905">
              <a:latin typeface="Tahoma"/>
              <a:cs typeface="Tahoma"/>
            </a:endParaRPr>
          </a:p>
          <a:p>
            <a:pPr marL="933771" lvl="1" indent="-315692">
              <a:lnSpc>
                <a:spcPts val="2286"/>
              </a:lnSpc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76" dirty="0">
                <a:latin typeface="Tahoma"/>
                <a:cs typeface="Tahoma"/>
              </a:rPr>
              <a:t>Determines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67" dirty="0">
                <a:latin typeface="Tahoma"/>
                <a:cs typeface="Tahoma"/>
              </a:rPr>
              <a:t> types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57" dirty="0">
                <a:latin typeface="Tahoma"/>
                <a:cs typeface="Tahoma"/>
              </a:rPr>
              <a:t>patterns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model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can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learn.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3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05" dirty="0">
                <a:latin typeface="Arial Black"/>
                <a:cs typeface="Arial Black"/>
              </a:rPr>
              <a:t>Examples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171" dirty="0">
                <a:latin typeface="Arial Black"/>
                <a:cs typeface="Arial Black"/>
              </a:rPr>
              <a:t>in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238" dirty="0">
                <a:latin typeface="Arial Black"/>
                <a:cs typeface="Arial Black"/>
              </a:rPr>
              <a:t>Neural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57" dirty="0">
                <a:latin typeface="Arial Black"/>
                <a:cs typeface="Arial Black"/>
              </a:rPr>
              <a:t>Networks: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i="1" spc="-48" dirty="0">
                <a:latin typeface="Arial"/>
                <a:cs typeface="Arial"/>
              </a:rPr>
              <a:t>Convolutional</a:t>
            </a:r>
            <a:r>
              <a:rPr sz="1905" i="1" spc="-10" dirty="0">
                <a:latin typeface="Arial"/>
                <a:cs typeface="Arial"/>
              </a:rPr>
              <a:t> </a:t>
            </a:r>
            <a:r>
              <a:rPr sz="1905" i="1" spc="-57" dirty="0">
                <a:latin typeface="Arial"/>
                <a:cs typeface="Arial"/>
              </a:rPr>
              <a:t>Neural</a:t>
            </a:r>
            <a:r>
              <a:rPr sz="1905" i="1" dirty="0">
                <a:latin typeface="Arial"/>
                <a:cs typeface="Arial"/>
              </a:rPr>
              <a:t> </a:t>
            </a:r>
            <a:r>
              <a:rPr sz="1905" i="1" spc="-76" dirty="0">
                <a:latin typeface="Arial"/>
                <a:cs typeface="Arial"/>
              </a:rPr>
              <a:t>Networks</a:t>
            </a:r>
            <a:r>
              <a:rPr sz="1905" i="1" dirty="0">
                <a:latin typeface="Arial"/>
                <a:cs typeface="Arial"/>
              </a:rPr>
              <a:t> (CNNs):</a:t>
            </a:r>
            <a:r>
              <a:rPr sz="1905" i="1" spc="200" dirty="0">
                <a:latin typeface="Arial"/>
                <a:cs typeface="Arial"/>
              </a:rPr>
              <a:t> </a:t>
            </a:r>
            <a:r>
              <a:rPr sz="1905" spc="-48" dirty="0">
                <a:latin typeface="Tahoma"/>
                <a:cs typeface="Tahoma"/>
              </a:rPr>
              <a:t>Assumption</a:t>
            </a:r>
            <a:r>
              <a:rPr sz="1905" spc="-76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spatial</a:t>
            </a:r>
            <a:r>
              <a:rPr sz="1905" spc="-76" dirty="0">
                <a:latin typeface="Tahoma"/>
                <a:cs typeface="Tahoma"/>
              </a:rPr>
              <a:t> hierarchies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in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images.</a:t>
            </a:r>
            <a:endParaRPr sz="1905">
              <a:latin typeface="Tahoma"/>
              <a:cs typeface="Tahoma"/>
            </a:endParaRPr>
          </a:p>
          <a:p>
            <a:pPr marL="932560" marR="662832" lvl="1" indent="-315692">
              <a:lnSpc>
                <a:spcPts val="2286"/>
              </a:lnSpc>
              <a:spcBef>
                <a:spcPts val="76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i="1" spc="-67" dirty="0">
                <a:latin typeface="Arial"/>
                <a:cs typeface="Arial"/>
              </a:rPr>
              <a:t>Recurrent</a:t>
            </a:r>
            <a:r>
              <a:rPr sz="1905" i="1" dirty="0">
                <a:latin typeface="Arial"/>
                <a:cs typeface="Arial"/>
              </a:rPr>
              <a:t> </a:t>
            </a:r>
            <a:r>
              <a:rPr sz="1905" i="1" spc="-57" dirty="0">
                <a:latin typeface="Arial"/>
                <a:cs typeface="Arial"/>
              </a:rPr>
              <a:t>Neural</a:t>
            </a:r>
            <a:r>
              <a:rPr sz="1905" i="1" spc="19" dirty="0">
                <a:latin typeface="Arial"/>
                <a:cs typeface="Arial"/>
              </a:rPr>
              <a:t> </a:t>
            </a:r>
            <a:r>
              <a:rPr sz="1905" i="1" spc="-76" dirty="0">
                <a:latin typeface="Arial"/>
                <a:cs typeface="Arial"/>
              </a:rPr>
              <a:t>Networks</a:t>
            </a:r>
            <a:r>
              <a:rPr sz="1905" i="1" spc="10" dirty="0">
                <a:latin typeface="Arial"/>
                <a:cs typeface="Arial"/>
              </a:rPr>
              <a:t> </a:t>
            </a:r>
            <a:r>
              <a:rPr sz="1905" i="1" dirty="0">
                <a:latin typeface="Arial"/>
                <a:cs typeface="Arial"/>
              </a:rPr>
              <a:t>(RNNs):</a:t>
            </a:r>
            <a:r>
              <a:rPr sz="1905" i="1" spc="217" dirty="0">
                <a:latin typeface="Arial"/>
                <a:cs typeface="Arial"/>
              </a:rPr>
              <a:t> </a:t>
            </a:r>
            <a:r>
              <a:rPr sz="1905" spc="-48" dirty="0">
                <a:latin typeface="Tahoma"/>
                <a:cs typeface="Tahoma"/>
              </a:rPr>
              <a:t>Assumption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sequential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dependencies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in 	</a:t>
            </a:r>
            <a:r>
              <a:rPr sz="1905" spc="-105" dirty="0">
                <a:latin typeface="Tahoma"/>
                <a:cs typeface="Tahoma"/>
              </a:rPr>
              <a:t>time-</a:t>
            </a:r>
            <a:r>
              <a:rPr sz="1905" spc="-67" dirty="0">
                <a:latin typeface="Tahoma"/>
                <a:cs typeface="Tahoma"/>
              </a:rPr>
              <a:t>series</a:t>
            </a:r>
            <a:r>
              <a:rPr sz="1905" spc="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data.</a:t>
            </a:r>
            <a:endParaRPr sz="190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8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86" dirty="0"/>
              <a:t>Inductive</a:t>
            </a:r>
            <a:r>
              <a:rPr spc="-67" dirty="0"/>
              <a:t> </a:t>
            </a:r>
            <a:r>
              <a:rPr dirty="0"/>
              <a:t>Bias</a:t>
            </a:r>
            <a:r>
              <a:rPr spc="-57" dirty="0"/>
              <a:t> </a:t>
            </a:r>
            <a:r>
              <a:rPr dirty="0"/>
              <a:t>in</a:t>
            </a:r>
            <a:r>
              <a:rPr spc="-67" dirty="0"/>
              <a:t> </a:t>
            </a:r>
            <a:r>
              <a:rPr spc="-48" dirty="0"/>
              <a:t>Neural</a:t>
            </a:r>
            <a:r>
              <a:rPr spc="-57" dirty="0"/>
              <a:t> </a:t>
            </a:r>
            <a:r>
              <a:rPr spc="-86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0" y="1680369"/>
            <a:ext cx="9555238" cy="4294363"/>
          </a:xfrm>
          <a:prstGeom prst="rect">
            <a:avLst/>
          </a:prstGeom>
        </p:spPr>
        <p:txBody>
          <a:bodyPr vert="horz" wrap="square" lIns="0" tIns="68943" rIns="0" bIns="0" rtlCol="0">
            <a:spAutoFit/>
          </a:bodyPr>
          <a:lstStyle/>
          <a:p>
            <a:pPr marL="410037" indent="-337464">
              <a:spcBef>
                <a:spcPts val="543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Arial Black"/>
                <a:cs typeface="Arial Black"/>
              </a:rPr>
              <a:t>Definition:</a:t>
            </a:r>
            <a:endParaRPr sz="2095">
              <a:latin typeface="Arial Black"/>
              <a:cs typeface="Arial Black"/>
            </a:endParaRPr>
          </a:p>
          <a:p>
            <a:pPr marL="932560" marR="887808" lvl="1" indent="-315692"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spc="-76" dirty="0">
                <a:latin typeface="Tahoma"/>
                <a:cs typeface="Tahoma"/>
              </a:rPr>
              <a:t>Inductive</a:t>
            </a:r>
            <a:r>
              <a:rPr sz="1905" spc="-38" dirty="0">
                <a:latin typeface="Tahoma"/>
                <a:cs typeface="Tahoma"/>
              </a:rPr>
              <a:t> bias </a:t>
            </a:r>
            <a:r>
              <a:rPr sz="1905" spc="-86" dirty="0">
                <a:latin typeface="Tahoma"/>
                <a:cs typeface="Tahoma"/>
              </a:rPr>
              <a:t>refers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the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set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assumptions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algorithm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14" dirty="0">
                <a:latin typeface="Tahoma"/>
                <a:cs typeface="Tahoma"/>
              </a:rPr>
              <a:t>makes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to 	</a:t>
            </a:r>
            <a:r>
              <a:rPr sz="1905" spc="-86" dirty="0">
                <a:latin typeface="Tahoma"/>
                <a:cs typeface="Tahoma"/>
              </a:rPr>
              <a:t>generalize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from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 training</a:t>
            </a:r>
            <a:r>
              <a:rPr sz="1905" spc="-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124" dirty="0">
                <a:latin typeface="Tahoma"/>
                <a:cs typeface="Tahoma"/>
              </a:rPr>
              <a:t>unseen</a:t>
            </a:r>
            <a:r>
              <a:rPr sz="1905" spc="-19" dirty="0">
                <a:latin typeface="Tahoma"/>
                <a:cs typeface="Tahoma"/>
              </a:rPr>
              <a:t> data.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362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Arial Black"/>
                <a:cs typeface="Arial Black"/>
              </a:rPr>
              <a:t>Importance: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38" dirty="0">
                <a:latin typeface="Tahoma"/>
                <a:cs typeface="Tahoma"/>
              </a:rPr>
              <a:t>Helps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in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guiding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86" dirty="0">
                <a:latin typeface="Tahoma"/>
                <a:cs typeface="Tahoma"/>
              </a:rPr>
              <a:t>process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and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making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predictions.</a:t>
            </a:r>
            <a:endParaRPr sz="1905">
              <a:latin typeface="Tahoma"/>
              <a:cs typeface="Tahoma"/>
            </a:endParaRPr>
          </a:p>
          <a:p>
            <a:pPr marL="933771" lvl="1" indent="-315692">
              <a:lnSpc>
                <a:spcPts val="2286"/>
              </a:lnSpc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76" dirty="0">
                <a:latin typeface="Tahoma"/>
                <a:cs typeface="Tahoma"/>
              </a:rPr>
              <a:t>Determines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the</a:t>
            </a:r>
            <a:r>
              <a:rPr sz="1905" spc="-67" dirty="0">
                <a:latin typeface="Tahoma"/>
                <a:cs typeface="Tahoma"/>
              </a:rPr>
              <a:t> types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57" dirty="0">
                <a:latin typeface="Tahoma"/>
                <a:cs typeface="Tahoma"/>
              </a:rPr>
              <a:t>patterns </a:t>
            </a:r>
            <a:r>
              <a:rPr sz="1905" dirty="0">
                <a:latin typeface="Tahoma"/>
                <a:cs typeface="Tahoma"/>
              </a:rPr>
              <a:t>a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model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can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learn.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3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05" dirty="0">
                <a:latin typeface="Arial Black"/>
                <a:cs typeface="Arial Black"/>
              </a:rPr>
              <a:t>Examples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171" dirty="0">
                <a:latin typeface="Arial Black"/>
                <a:cs typeface="Arial Black"/>
              </a:rPr>
              <a:t>in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238" dirty="0">
                <a:latin typeface="Arial Black"/>
                <a:cs typeface="Arial Black"/>
              </a:rPr>
              <a:t>Neural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57" dirty="0">
                <a:latin typeface="Arial Black"/>
                <a:cs typeface="Arial Black"/>
              </a:rPr>
              <a:t>Networks: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i="1" spc="-48" dirty="0">
                <a:latin typeface="Arial"/>
                <a:cs typeface="Arial"/>
              </a:rPr>
              <a:t>Convolutional</a:t>
            </a:r>
            <a:r>
              <a:rPr sz="1905" i="1" spc="-10" dirty="0">
                <a:latin typeface="Arial"/>
                <a:cs typeface="Arial"/>
              </a:rPr>
              <a:t> </a:t>
            </a:r>
            <a:r>
              <a:rPr sz="1905" i="1" spc="-57" dirty="0">
                <a:latin typeface="Arial"/>
                <a:cs typeface="Arial"/>
              </a:rPr>
              <a:t>Neural</a:t>
            </a:r>
            <a:r>
              <a:rPr sz="1905" i="1" dirty="0">
                <a:latin typeface="Arial"/>
                <a:cs typeface="Arial"/>
              </a:rPr>
              <a:t> </a:t>
            </a:r>
            <a:r>
              <a:rPr sz="1905" i="1" spc="-76" dirty="0">
                <a:latin typeface="Arial"/>
                <a:cs typeface="Arial"/>
              </a:rPr>
              <a:t>Networks</a:t>
            </a:r>
            <a:r>
              <a:rPr sz="1905" i="1" dirty="0">
                <a:latin typeface="Arial"/>
                <a:cs typeface="Arial"/>
              </a:rPr>
              <a:t> (CNNs):</a:t>
            </a:r>
            <a:r>
              <a:rPr sz="1905" i="1" spc="200" dirty="0">
                <a:latin typeface="Arial"/>
                <a:cs typeface="Arial"/>
              </a:rPr>
              <a:t> </a:t>
            </a:r>
            <a:r>
              <a:rPr sz="1905" spc="-48" dirty="0">
                <a:latin typeface="Tahoma"/>
                <a:cs typeface="Tahoma"/>
              </a:rPr>
              <a:t>Assumption</a:t>
            </a:r>
            <a:r>
              <a:rPr sz="1905" spc="-76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38" dirty="0">
                <a:latin typeface="Tahoma"/>
                <a:cs typeface="Tahoma"/>
              </a:rPr>
              <a:t>spatial</a:t>
            </a:r>
            <a:r>
              <a:rPr sz="1905" spc="-76" dirty="0">
                <a:latin typeface="Tahoma"/>
                <a:cs typeface="Tahoma"/>
              </a:rPr>
              <a:t> hierarchies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in</a:t>
            </a:r>
            <a:r>
              <a:rPr sz="1905" spc="-6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images.</a:t>
            </a:r>
            <a:endParaRPr sz="1905">
              <a:latin typeface="Tahoma"/>
              <a:cs typeface="Tahoma"/>
            </a:endParaRPr>
          </a:p>
          <a:p>
            <a:pPr marL="932560" marR="662832" lvl="1" indent="-315692">
              <a:lnSpc>
                <a:spcPts val="2286"/>
              </a:lnSpc>
              <a:spcBef>
                <a:spcPts val="76"/>
              </a:spcBef>
              <a:buClr>
                <a:srgbClr val="AAA62F"/>
              </a:buClr>
              <a:buFont typeface="Lucida Sans Unicode"/>
              <a:buChar char="►"/>
              <a:tabLst>
                <a:tab pos="937400" algn="l"/>
              </a:tabLst>
            </a:pPr>
            <a:r>
              <a:rPr sz="1905" i="1" spc="-67" dirty="0">
                <a:latin typeface="Arial"/>
                <a:cs typeface="Arial"/>
              </a:rPr>
              <a:t>Recurrent</a:t>
            </a:r>
            <a:r>
              <a:rPr sz="1905" i="1" dirty="0">
                <a:latin typeface="Arial"/>
                <a:cs typeface="Arial"/>
              </a:rPr>
              <a:t> </a:t>
            </a:r>
            <a:r>
              <a:rPr sz="1905" i="1" spc="-57" dirty="0">
                <a:latin typeface="Arial"/>
                <a:cs typeface="Arial"/>
              </a:rPr>
              <a:t>Neural</a:t>
            </a:r>
            <a:r>
              <a:rPr sz="1905" i="1" spc="19" dirty="0">
                <a:latin typeface="Arial"/>
                <a:cs typeface="Arial"/>
              </a:rPr>
              <a:t> </a:t>
            </a:r>
            <a:r>
              <a:rPr sz="1905" i="1" spc="-76" dirty="0">
                <a:latin typeface="Arial"/>
                <a:cs typeface="Arial"/>
              </a:rPr>
              <a:t>Networks</a:t>
            </a:r>
            <a:r>
              <a:rPr sz="1905" i="1" spc="10" dirty="0">
                <a:latin typeface="Arial"/>
                <a:cs typeface="Arial"/>
              </a:rPr>
              <a:t> </a:t>
            </a:r>
            <a:r>
              <a:rPr sz="1905" i="1" dirty="0">
                <a:latin typeface="Arial"/>
                <a:cs typeface="Arial"/>
              </a:rPr>
              <a:t>(RNNs):</a:t>
            </a:r>
            <a:r>
              <a:rPr sz="1905" i="1" spc="217" dirty="0">
                <a:latin typeface="Arial"/>
                <a:cs typeface="Arial"/>
              </a:rPr>
              <a:t> </a:t>
            </a:r>
            <a:r>
              <a:rPr sz="1905" spc="-48" dirty="0">
                <a:latin typeface="Tahoma"/>
                <a:cs typeface="Tahoma"/>
              </a:rPr>
              <a:t>Assumption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of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sequential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dependencies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48" dirty="0">
                <a:latin typeface="Tahoma"/>
                <a:cs typeface="Tahoma"/>
              </a:rPr>
              <a:t>in 	</a:t>
            </a:r>
            <a:r>
              <a:rPr sz="1905" spc="-105" dirty="0">
                <a:latin typeface="Tahoma"/>
                <a:cs typeface="Tahoma"/>
              </a:rPr>
              <a:t>time-</a:t>
            </a:r>
            <a:r>
              <a:rPr sz="1905" spc="-67" dirty="0">
                <a:latin typeface="Tahoma"/>
                <a:cs typeface="Tahoma"/>
              </a:rPr>
              <a:t>series</a:t>
            </a:r>
            <a:r>
              <a:rPr sz="1905" spc="29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data.</a:t>
            </a:r>
            <a:endParaRPr sz="1905">
              <a:latin typeface="Tahoma"/>
              <a:cs typeface="Tahoma"/>
            </a:endParaRPr>
          </a:p>
          <a:p>
            <a:pPr marL="410037" indent="-337464">
              <a:spcBef>
                <a:spcPts val="28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229" dirty="0">
                <a:latin typeface="Arial Black"/>
                <a:cs typeface="Arial Black"/>
              </a:rPr>
              <a:t>Trade-</a:t>
            </a:r>
            <a:r>
              <a:rPr sz="2095" spc="-19" dirty="0">
                <a:latin typeface="Arial Black"/>
                <a:cs typeface="Arial Black"/>
              </a:rPr>
              <a:t>offs:</a:t>
            </a:r>
            <a:endParaRPr sz="2095">
              <a:latin typeface="Arial Black"/>
              <a:cs typeface="Arial Black"/>
            </a:endParaRPr>
          </a:p>
          <a:p>
            <a:pPr marL="933771" lvl="1" indent="-315692">
              <a:lnSpc>
                <a:spcPts val="2286"/>
              </a:lnSpc>
              <a:spcBef>
                <a:spcPts val="333"/>
              </a:spcBef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57" dirty="0">
                <a:latin typeface="Tahoma"/>
                <a:cs typeface="Tahoma"/>
              </a:rPr>
              <a:t>Stronger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biases</a:t>
            </a:r>
            <a:r>
              <a:rPr sz="1905" spc="-38" dirty="0">
                <a:latin typeface="Tahoma"/>
                <a:cs typeface="Tahoma"/>
              </a:rPr>
              <a:t> can </a:t>
            </a:r>
            <a:r>
              <a:rPr sz="1905" spc="-48" dirty="0">
                <a:latin typeface="Tahoma"/>
                <a:cs typeface="Tahoma"/>
              </a:rPr>
              <a:t>lead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to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57" dirty="0">
                <a:latin typeface="Tahoma"/>
                <a:cs typeface="Tahoma"/>
              </a:rPr>
              <a:t>faster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learning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but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86" dirty="0">
                <a:latin typeface="Tahoma"/>
                <a:cs typeface="Tahoma"/>
              </a:rPr>
              <a:t>may</a:t>
            </a:r>
            <a:r>
              <a:rPr sz="1905" spc="-38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reduce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flexibility.</a:t>
            </a:r>
            <a:endParaRPr sz="1905">
              <a:latin typeface="Tahoma"/>
              <a:cs typeface="Tahoma"/>
            </a:endParaRPr>
          </a:p>
          <a:p>
            <a:pPr marL="933771" lvl="1" indent="-315692">
              <a:lnSpc>
                <a:spcPts val="2286"/>
              </a:lnSpc>
              <a:buClr>
                <a:srgbClr val="AAA62F"/>
              </a:buClr>
              <a:buFont typeface="Lucida Sans Unicode"/>
              <a:buChar char="►"/>
              <a:tabLst>
                <a:tab pos="933771" algn="l"/>
              </a:tabLst>
            </a:pPr>
            <a:r>
              <a:rPr sz="1905" spc="-76" dirty="0">
                <a:latin typeface="Tahoma"/>
                <a:cs typeface="Tahoma"/>
              </a:rPr>
              <a:t>Weaker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biases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76" dirty="0">
                <a:latin typeface="Tahoma"/>
                <a:cs typeface="Tahoma"/>
              </a:rPr>
              <a:t>increase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flexibility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dirty="0">
                <a:latin typeface="Tahoma"/>
                <a:cs typeface="Tahoma"/>
              </a:rPr>
              <a:t>but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86" dirty="0">
                <a:latin typeface="Tahoma"/>
                <a:cs typeface="Tahoma"/>
              </a:rPr>
              <a:t>may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67" dirty="0">
                <a:latin typeface="Tahoma"/>
                <a:cs typeface="Tahoma"/>
              </a:rPr>
              <a:t>require</a:t>
            </a:r>
            <a:r>
              <a:rPr sz="1905" spc="-48" dirty="0">
                <a:latin typeface="Tahoma"/>
                <a:cs typeface="Tahoma"/>
              </a:rPr>
              <a:t> </a:t>
            </a:r>
            <a:r>
              <a:rPr sz="1905" spc="-95" dirty="0">
                <a:latin typeface="Tahoma"/>
                <a:cs typeface="Tahoma"/>
              </a:rPr>
              <a:t>more</a:t>
            </a:r>
            <a:r>
              <a:rPr sz="1905" spc="-57" dirty="0">
                <a:latin typeface="Tahoma"/>
                <a:cs typeface="Tahoma"/>
              </a:rPr>
              <a:t> </a:t>
            </a:r>
            <a:r>
              <a:rPr sz="1905" spc="-19" dirty="0">
                <a:latin typeface="Tahoma"/>
                <a:cs typeface="Tahoma"/>
              </a:rPr>
              <a:t>data.</a:t>
            </a:r>
            <a:endParaRPr sz="190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8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2015423"/>
            <a:ext cx="4026505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latin typeface="Tahoma"/>
                <a:cs typeface="Tahoma"/>
              </a:rPr>
              <a:t>Two</a:t>
            </a:r>
            <a:r>
              <a:rPr sz="2667" spc="-162" dirty="0">
                <a:latin typeface="Tahoma"/>
                <a:cs typeface="Tahoma"/>
              </a:rPr>
              <a:t> </a:t>
            </a:r>
            <a:r>
              <a:rPr sz="2667" spc="-48" dirty="0">
                <a:latin typeface="Tahoma"/>
                <a:cs typeface="Tahoma"/>
              </a:rPr>
              <a:t>pillars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spc="-143" dirty="0">
                <a:latin typeface="Tahoma"/>
                <a:cs typeface="Tahoma"/>
              </a:rPr>
              <a:t>deep</a:t>
            </a:r>
            <a:r>
              <a:rPr sz="2667" spc="-67" dirty="0">
                <a:latin typeface="Tahoma"/>
                <a:cs typeface="Tahoma"/>
              </a:rPr>
              <a:t> </a:t>
            </a:r>
            <a:r>
              <a:rPr sz="2667" spc="-95" dirty="0">
                <a:latin typeface="Tahoma"/>
                <a:cs typeface="Tahoma"/>
              </a:rPr>
              <a:t>learning: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9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1925785"/>
            <a:ext cx="5492448" cy="1046813"/>
          </a:xfrm>
          <a:prstGeom prst="rect">
            <a:avLst/>
          </a:prstGeom>
        </p:spPr>
        <p:txBody>
          <a:bodyPr vert="horz" wrap="square" lIns="0" tIns="122162" rIns="0" bIns="0" rtlCol="0">
            <a:spAutoFit/>
          </a:bodyPr>
          <a:lstStyle/>
          <a:p>
            <a:pPr marL="24191">
              <a:spcBef>
                <a:spcPts val="962"/>
              </a:spcBef>
            </a:pPr>
            <a:r>
              <a:rPr sz="2667" spc="-38" dirty="0">
                <a:latin typeface="Tahoma"/>
                <a:cs typeface="Tahoma"/>
              </a:rPr>
              <a:t>Two</a:t>
            </a:r>
            <a:r>
              <a:rPr sz="2667" spc="-162" dirty="0">
                <a:latin typeface="Tahoma"/>
                <a:cs typeface="Tahoma"/>
              </a:rPr>
              <a:t> </a:t>
            </a:r>
            <a:r>
              <a:rPr sz="2667" spc="-48" dirty="0">
                <a:latin typeface="Tahoma"/>
                <a:cs typeface="Tahoma"/>
              </a:rPr>
              <a:t>pillars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spc="-143" dirty="0">
                <a:latin typeface="Tahoma"/>
                <a:cs typeface="Tahoma"/>
              </a:rPr>
              <a:t>deep</a:t>
            </a:r>
            <a:r>
              <a:rPr sz="2667" spc="-67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learning:</a:t>
            </a:r>
            <a:endParaRPr sz="2667">
              <a:latin typeface="Tahoma"/>
              <a:cs typeface="Tahoma"/>
            </a:endParaRPr>
          </a:p>
          <a:p>
            <a:pPr marL="549135" indent="-399151">
              <a:spcBef>
                <a:spcPts val="779"/>
              </a:spcBef>
              <a:buClr>
                <a:srgbClr val="AAA62F"/>
              </a:buClr>
              <a:buFont typeface="Lucida Sans Unicode"/>
              <a:buChar char="►"/>
              <a:tabLst>
                <a:tab pos="549135" algn="l"/>
              </a:tabLst>
            </a:pPr>
            <a:r>
              <a:rPr sz="2667" spc="-67" dirty="0">
                <a:latin typeface="Tahoma"/>
                <a:cs typeface="Tahoma"/>
              </a:rPr>
              <a:t>Large</a:t>
            </a:r>
            <a:r>
              <a:rPr sz="2667" spc="-124" dirty="0">
                <a:latin typeface="Tahoma"/>
                <a:cs typeface="Tahoma"/>
              </a:rPr>
              <a:t> </a:t>
            </a:r>
            <a:r>
              <a:rPr sz="2667" spc="-76" dirty="0">
                <a:latin typeface="Tahoma"/>
                <a:cs typeface="Tahoma"/>
              </a:rPr>
              <a:t>amounts</a:t>
            </a:r>
            <a:r>
              <a:rPr sz="2667" spc="-105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05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rich</a:t>
            </a:r>
            <a:r>
              <a:rPr sz="2667" spc="-95" dirty="0">
                <a:latin typeface="Tahoma"/>
                <a:cs typeface="Tahoma"/>
              </a:rPr>
              <a:t> </a:t>
            </a:r>
            <a:r>
              <a:rPr sz="2667" spc="-124" dirty="0">
                <a:latin typeface="Tahoma"/>
                <a:cs typeface="Tahoma"/>
              </a:rPr>
              <a:t>diverse</a:t>
            </a:r>
            <a:r>
              <a:rPr sz="2667" spc="-86" dirty="0">
                <a:latin typeface="Tahoma"/>
                <a:cs typeface="Tahoma"/>
              </a:rPr>
              <a:t> </a:t>
            </a:r>
            <a:r>
              <a:rPr sz="2667" spc="-38" dirty="0">
                <a:latin typeface="Tahoma"/>
                <a:cs typeface="Tahoma"/>
              </a:rPr>
              <a:t>data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9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1723312"/>
            <a:ext cx="5789990" cy="2072863"/>
          </a:xfrm>
          <a:prstGeom prst="rect">
            <a:avLst/>
          </a:prstGeom>
        </p:spPr>
        <p:txBody>
          <a:bodyPr vert="horz" wrap="square" lIns="0" tIns="122162" rIns="0" bIns="0" rtlCol="0">
            <a:spAutoFit/>
          </a:bodyPr>
          <a:lstStyle/>
          <a:p>
            <a:pPr marL="24191">
              <a:spcBef>
                <a:spcPts val="962"/>
              </a:spcBef>
            </a:pPr>
            <a:r>
              <a:rPr sz="2667" spc="-67" dirty="0">
                <a:latin typeface="Tahoma"/>
                <a:cs typeface="Tahoma"/>
              </a:rPr>
              <a:t>Course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contents:</a:t>
            </a:r>
            <a:endParaRPr sz="2667">
              <a:latin typeface="Tahoma"/>
              <a:cs typeface="Tahoma"/>
            </a:endParaRPr>
          </a:p>
          <a:p>
            <a:pPr marL="550344" indent="-395522">
              <a:spcBef>
                <a:spcPts val="779"/>
              </a:spcBef>
              <a:buClr>
                <a:srgbClr val="AAA62F"/>
              </a:buClr>
              <a:buAutoNum type="arabicPeriod"/>
              <a:tabLst>
                <a:tab pos="550344" algn="l"/>
              </a:tabLst>
            </a:pPr>
            <a:r>
              <a:rPr sz="2667" spc="-95" dirty="0">
                <a:latin typeface="Tahoma"/>
                <a:cs typeface="Tahoma"/>
              </a:rPr>
              <a:t>Transformers</a:t>
            </a:r>
            <a:r>
              <a:rPr sz="2667" spc="-67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in</a:t>
            </a:r>
            <a:r>
              <a:rPr sz="2667" spc="-57" dirty="0">
                <a:latin typeface="Tahoma"/>
                <a:cs typeface="Tahoma"/>
              </a:rPr>
              <a:t> Computer </a:t>
            </a:r>
            <a:r>
              <a:rPr sz="2667" spc="-19" dirty="0">
                <a:latin typeface="Tahoma"/>
                <a:cs typeface="Tahoma"/>
              </a:rPr>
              <a:t>Vision</a:t>
            </a:r>
            <a:endParaRPr sz="2667">
              <a:latin typeface="Tahoma"/>
              <a:cs typeface="Tahoma"/>
            </a:endParaRPr>
          </a:p>
          <a:p>
            <a:pPr marL="550344" indent="-395522">
              <a:spcBef>
                <a:spcPts val="789"/>
              </a:spcBef>
              <a:buClr>
                <a:srgbClr val="AAA62F"/>
              </a:buClr>
              <a:buAutoNum type="arabicPeriod"/>
              <a:tabLst>
                <a:tab pos="550344" algn="l"/>
              </a:tabLst>
            </a:pPr>
            <a:r>
              <a:rPr sz="2667" spc="-95" dirty="0">
                <a:latin typeface="Tahoma"/>
                <a:cs typeface="Tahoma"/>
              </a:rPr>
              <a:t>Transformers</a:t>
            </a:r>
            <a:r>
              <a:rPr sz="2667" spc="-86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in</a:t>
            </a:r>
            <a:r>
              <a:rPr sz="2667" spc="-86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Object</a:t>
            </a:r>
            <a:r>
              <a:rPr sz="2667" spc="-86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Detection</a:t>
            </a:r>
            <a:endParaRPr sz="2667">
              <a:latin typeface="Tahoma"/>
              <a:cs typeface="Tahoma"/>
            </a:endParaRPr>
          </a:p>
          <a:p>
            <a:pPr marL="550344" indent="-395522">
              <a:spcBef>
                <a:spcPts val="779"/>
              </a:spcBef>
              <a:buClr>
                <a:srgbClr val="AAA62F"/>
              </a:buClr>
              <a:buAutoNum type="arabicPeriod"/>
              <a:tabLst>
                <a:tab pos="550344" algn="l"/>
              </a:tabLst>
            </a:pPr>
            <a:r>
              <a:rPr sz="2667" spc="-95" dirty="0">
                <a:latin typeface="Tahoma"/>
                <a:cs typeface="Tahoma"/>
              </a:rPr>
              <a:t>Transformers</a:t>
            </a:r>
            <a:r>
              <a:rPr sz="2667" spc="-76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in</a:t>
            </a:r>
            <a:r>
              <a:rPr sz="2667" spc="-76" dirty="0">
                <a:latin typeface="Tahoma"/>
                <a:cs typeface="Tahoma"/>
              </a:rPr>
              <a:t> </a:t>
            </a:r>
            <a:r>
              <a:rPr sz="2667" spc="-67" dirty="0">
                <a:latin typeface="Tahoma"/>
                <a:cs typeface="Tahoma"/>
              </a:rPr>
              <a:t>Autonomous</a:t>
            </a:r>
            <a:r>
              <a:rPr sz="2667" spc="-76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Driving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110069">
              <a:spcBef>
                <a:spcPts val="362"/>
              </a:spcBef>
            </a:pPr>
            <a:fld id="{81D60167-4931-47E6-BA6A-407CBD079E47}" type="slidenum">
              <a:rPr spc="-57" dirty="0"/>
              <a:pPr marL="110069">
                <a:spcBef>
                  <a:spcPts val="362"/>
                </a:spcBef>
              </a:pPr>
              <a:t>2</a:t>
            </a:fld>
            <a:r>
              <a:rPr spc="-124" dirty="0"/>
              <a:t> </a:t>
            </a:r>
            <a:r>
              <a:rPr spc="286" dirty="0"/>
              <a:t>/</a:t>
            </a:r>
            <a:r>
              <a:rPr spc="-124" dirty="0"/>
              <a:t> </a:t>
            </a:r>
            <a:r>
              <a:rPr spc="-48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1925785"/>
            <a:ext cx="5492448" cy="1559838"/>
          </a:xfrm>
          <a:prstGeom prst="rect">
            <a:avLst/>
          </a:prstGeom>
        </p:spPr>
        <p:txBody>
          <a:bodyPr vert="horz" wrap="square" lIns="0" tIns="122162" rIns="0" bIns="0" rtlCol="0">
            <a:spAutoFit/>
          </a:bodyPr>
          <a:lstStyle/>
          <a:p>
            <a:pPr marL="24191">
              <a:spcBef>
                <a:spcPts val="962"/>
              </a:spcBef>
            </a:pPr>
            <a:r>
              <a:rPr sz="2667" spc="-38" dirty="0">
                <a:latin typeface="Tahoma"/>
                <a:cs typeface="Tahoma"/>
              </a:rPr>
              <a:t>Two</a:t>
            </a:r>
            <a:r>
              <a:rPr sz="2667" spc="-162" dirty="0">
                <a:latin typeface="Tahoma"/>
                <a:cs typeface="Tahoma"/>
              </a:rPr>
              <a:t> </a:t>
            </a:r>
            <a:r>
              <a:rPr sz="2667" spc="-48" dirty="0">
                <a:latin typeface="Tahoma"/>
                <a:cs typeface="Tahoma"/>
              </a:rPr>
              <a:t>pillars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spc="-143" dirty="0">
                <a:latin typeface="Tahoma"/>
                <a:cs typeface="Tahoma"/>
              </a:rPr>
              <a:t>deep</a:t>
            </a:r>
            <a:r>
              <a:rPr sz="2667" spc="-67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learning:</a:t>
            </a:r>
            <a:endParaRPr sz="2667">
              <a:latin typeface="Tahoma"/>
              <a:cs typeface="Tahoma"/>
            </a:endParaRPr>
          </a:p>
          <a:p>
            <a:pPr marL="549135" indent="-399151">
              <a:spcBef>
                <a:spcPts val="779"/>
              </a:spcBef>
              <a:buClr>
                <a:srgbClr val="AAA62F"/>
              </a:buClr>
              <a:buFont typeface="Lucida Sans Unicode"/>
              <a:buChar char="►"/>
              <a:tabLst>
                <a:tab pos="549135" algn="l"/>
              </a:tabLst>
            </a:pPr>
            <a:r>
              <a:rPr sz="2667" spc="-67" dirty="0">
                <a:latin typeface="Tahoma"/>
                <a:cs typeface="Tahoma"/>
              </a:rPr>
              <a:t>Large</a:t>
            </a:r>
            <a:r>
              <a:rPr sz="2667" spc="-124" dirty="0">
                <a:latin typeface="Tahoma"/>
                <a:cs typeface="Tahoma"/>
              </a:rPr>
              <a:t> </a:t>
            </a:r>
            <a:r>
              <a:rPr sz="2667" spc="-76" dirty="0">
                <a:latin typeface="Tahoma"/>
                <a:cs typeface="Tahoma"/>
              </a:rPr>
              <a:t>amounts</a:t>
            </a:r>
            <a:r>
              <a:rPr sz="2667" spc="-105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05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rich</a:t>
            </a:r>
            <a:r>
              <a:rPr sz="2667" spc="-95" dirty="0">
                <a:latin typeface="Tahoma"/>
                <a:cs typeface="Tahoma"/>
              </a:rPr>
              <a:t> </a:t>
            </a:r>
            <a:r>
              <a:rPr sz="2667" spc="-124" dirty="0">
                <a:latin typeface="Tahoma"/>
                <a:cs typeface="Tahoma"/>
              </a:rPr>
              <a:t>diverse</a:t>
            </a:r>
            <a:r>
              <a:rPr sz="2667" spc="-86" dirty="0">
                <a:latin typeface="Tahoma"/>
                <a:cs typeface="Tahoma"/>
              </a:rPr>
              <a:t> </a:t>
            </a:r>
            <a:r>
              <a:rPr sz="2667" spc="-38" dirty="0">
                <a:latin typeface="Tahoma"/>
                <a:cs typeface="Tahoma"/>
              </a:rPr>
              <a:t>data</a:t>
            </a:r>
            <a:endParaRPr sz="2667">
              <a:latin typeface="Tahoma"/>
              <a:cs typeface="Tahoma"/>
            </a:endParaRPr>
          </a:p>
          <a:p>
            <a:pPr marL="549135" indent="-399151">
              <a:spcBef>
                <a:spcPts val="789"/>
              </a:spcBef>
              <a:buClr>
                <a:srgbClr val="AAA62F"/>
              </a:buClr>
              <a:buFont typeface="Lucida Sans Unicode"/>
              <a:buChar char="►"/>
              <a:tabLst>
                <a:tab pos="549135" algn="l"/>
              </a:tabLst>
            </a:pPr>
            <a:r>
              <a:rPr sz="2667" spc="-67" dirty="0">
                <a:latin typeface="Tahoma"/>
                <a:cs typeface="Tahoma"/>
              </a:rPr>
              <a:t>Large</a:t>
            </a:r>
            <a:r>
              <a:rPr sz="2667" spc="-124" dirty="0">
                <a:latin typeface="Tahoma"/>
                <a:cs typeface="Tahoma"/>
              </a:rPr>
              <a:t> </a:t>
            </a:r>
            <a:r>
              <a:rPr sz="2667" spc="-76" dirty="0">
                <a:latin typeface="Tahoma"/>
                <a:cs typeface="Tahoma"/>
              </a:rPr>
              <a:t>amounts</a:t>
            </a:r>
            <a:r>
              <a:rPr sz="2667" spc="-114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of</a:t>
            </a:r>
            <a:r>
              <a:rPr sz="2667" spc="-124" dirty="0">
                <a:latin typeface="Tahoma"/>
                <a:cs typeface="Tahoma"/>
              </a:rPr>
              <a:t> </a:t>
            </a:r>
            <a:r>
              <a:rPr sz="2667" spc="-19" dirty="0">
                <a:latin typeface="Tahoma"/>
                <a:cs typeface="Tahoma"/>
              </a:rPr>
              <a:t>compute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9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1172029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266274" y="2903459"/>
            <a:ext cx="2515810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05" dirty="0">
                <a:latin typeface="Tahoma"/>
                <a:cs typeface="Tahoma"/>
              </a:rPr>
              <a:t>parameters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0466" y="3326956"/>
            <a:ext cx="9583998" cy="1763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6493" y="3654712"/>
            <a:ext cx="9583971" cy="1763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66275" y="4006025"/>
            <a:ext cx="264039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Francois </a:t>
            </a:r>
            <a:r>
              <a:rPr sz="1143" dirty="0">
                <a:latin typeface="Arial MT"/>
                <a:cs typeface="Arial MT"/>
              </a:rPr>
              <a:t>Fleuret’s</a:t>
            </a:r>
            <a:r>
              <a:rPr sz="1143" spc="-19" dirty="0">
                <a:latin typeface="Arial MT"/>
                <a:cs typeface="Arial MT"/>
              </a:rPr>
              <a:t> Deep Learning 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10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1172029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266274" y="2184154"/>
            <a:ext cx="2491619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9746" y="2767634"/>
            <a:ext cx="1941453" cy="194145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66275" y="5084968"/>
            <a:ext cx="264039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Francois </a:t>
            </a:r>
            <a:r>
              <a:rPr sz="1143" dirty="0">
                <a:latin typeface="Arial MT"/>
                <a:cs typeface="Arial MT"/>
              </a:rPr>
              <a:t>Fleuret’s</a:t>
            </a:r>
            <a:r>
              <a:rPr sz="1143" spc="-19" dirty="0">
                <a:latin typeface="Arial MT"/>
                <a:cs typeface="Arial MT"/>
              </a:rPr>
              <a:t> Deep Learning 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11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1"/>
            <a:ext cx="2491619" cy="1009462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  <a:p>
            <a:pPr marL="24191">
              <a:spcBef>
                <a:spcPts val="1941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6870" y="1981418"/>
            <a:ext cx="5816600" cy="3907971"/>
            <a:chOff x="1355606" y="1040244"/>
            <a:chExt cx="3053715" cy="20516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0366" y="1040244"/>
              <a:ext cx="1019263" cy="10192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5606" y="2076693"/>
              <a:ext cx="3053280" cy="10147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66275" y="6264326"/>
            <a:ext cx="264039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Francois </a:t>
            </a:r>
            <a:r>
              <a:rPr sz="1143" dirty="0">
                <a:latin typeface="Arial MT"/>
                <a:cs typeface="Arial MT"/>
              </a:rPr>
              <a:t>Fleuret’s</a:t>
            </a:r>
            <a:r>
              <a:rPr sz="1143" spc="-19" dirty="0">
                <a:latin typeface="Arial MT"/>
                <a:cs typeface="Arial MT"/>
              </a:rPr>
              <a:t> Deep Learning 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11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2"/>
            <a:ext cx="2491619" cy="1535310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  <a:p>
            <a:pPr>
              <a:spcBef>
                <a:spcPts val="2800"/>
              </a:spcBef>
            </a:pPr>
            <a:endParaRPr sz="2667">
              <a:latin typeface="Tahoma"/>
              <a:cs typeface="Tahoma"/>
            </a:endParaRPr>
          </a:p>
          <a:p>
            <a:pPr marL="24191"/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430" y="2499086"/>
            <a:ext cx="7766059" cy="26127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66275" y="5487691"/>
            <a:ext cx="264039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Francois </a:t>
            </a:r>
            <a:r>
              <a:rPr sz="1143" dirty="0">
                <a:latin typeface="Arial MT"/>
                <a:cs typeface="Arial MT"/>
              </a:rPr>
              <a:t>Fleuret’s</a:t>
            </a:r>
            <a:r>
              <a:rPr sz="1143" spc="-19" dirty="0">
                <a:latin typeface="Arial MT"/>
                <a:cs typeface="Arial MT"/>
              </a:rPr>
              <a:t> Deep Learning 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12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1"/>
            <a:ext cx="2491619" cy="1009462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  <a:p>
            <a:pPr marL="24191">
              <a:spcBef>
                <a:spcPts val="1893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163" y="1970688"/>
            <a:ext cx="7766669" cy="39312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350617"/>
            <a:ext cx="5225143" cy="208909"/>
          </a:xfrm>
          <a:prstGeom prst="rect">
            <a:avLst/>
          </a:prstGeom>
        </p:spPr>
        <p:txBody>
          <a:bodyPr vert="horz" wrap="square" lIns="0" tIns="2419" rIns="0" bIns="0" rtlCol="0" anchor="ctr">
            <a:spAutoFit/>
          </a:bodyPr>
          <a:lstStyle/>
          <a:p>
            <a:pPr marL="72573" marR="9676" indent="419713">
              <a:lnSpc>
                <a:spcPts val="1846"/>
              </a:lnSpc>
              <a:spcBef>
                <a:spcPts val="19"/>
              </a:spcBef>
            </a:pPr>
            <a:r>
              <a:rPr spc="-19" dirty="0"/>
              <a:t>Francois </a:t>
            </a:r>
            <a:r>
              <a:rPr dirty="0"/>
              <a:t>Fleuret’s</a:t>
            </a:r>
            <a:r>
              <a:rPr spc="-19" dirty="0"/>
              <a:t> Deep Learning </a:t>
            </a:r>
            <a:r>
              <a:rPr spc="-57" dirty="0"/>
              <a:t>Course</a:t>
            </a:r>
            <a:r>
              <a:rPr spc="952" dirty="0"/>
              <a:t> </a:t>
            </a:r>
            <a:r>
              <a:rPr spc="-57" dirty="0"/>
              <a:t>13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1"/>
            <a:ext cx="2491619" cy="1009462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  <a:p>
            <a:pPr marL="24191">
              <a:spcBef>
                <a:spcPts val="1893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162" y="1970691"/>
            <a:ext cx="7766648" cy="3931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350617"/>
            <a:ext cx="5225143" cy="208909"/>
          </a:xfrm>
          <a:prstGeom prst="rect">
            <a:avLst/>
          </a:prstGeom>
        </p:spPr>
        <p:txBody>
          <a:bodyPr vert="horz" wrap="square" lIns="0" tIns="2419" rIns="0" bIns="0" rtlCol="0" anchor="ctr">
            <a:spAutoFit/>
          </a:bodyPr>
          <a:lstStyle/>
          <a:p>
            <a:pPr marL="72573" marR="9676" indent="419713">
              <a:lnSpc>
                <a:spcPts val="1846"/>
              </a:lnSpc>
              <a:spcBef>
                <a:spcPts val="19"/>
              </a:spcBef>
            </a:pPr>
            <a:r>
              <a:rPr spc="-19" dirty="0"/>
              <a:t>Francois </a:t>
            </a:r>
            <a:r>
              <a:rPr dirty="0"/>
              <a:t>Fleuret’s</a:t>
            </a:r>
            <a:r>
              <a:rPr spc="-19" dirty="0"/>
              <a:t> Deep Learning </a:t>
            </a:r>
            <a:r>
              <a:rPr spc="-57" dirty="0"/>
              <a:t>Course</a:t>
            </a:r>
            <a:r>
              <a:rPr spc="952" dirty="0"/>
              <a:t> </a:t>
            </a:r>
            <a:r>
              <a:rPr spc="-57" dirty="0"/>
              <a:t>14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1"/>
            <a:ext cx="2491619" cy="1009462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  <a:p>
            <a:pPr marL="24191">
              <a:spcBef>
                <a:spcPts val="1893"/>
              </a:spcBef>
            </a:pPr>
            <a:r>
              <a:rPr sz="2095" spc="-19" dirty="0">
                <a:latin typeface="Tahoma"/>
                <a:cs typeface="Tahoma"/>
              </a:rPr>
              <a:t>Visualizing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activations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162" y="1970691"/>
            <a:ext cx="7766648" cy="3931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350617"/>
            <a:ext cx="5225143" cy="208909"/>
          </a:xfrm>
          <a:prstGeom prst="rect">
            <a:avLst/>
          </a:prstGeom>
        </p:spPr>
        <p:txBody>
          <a:bodyPr vert="horz" wrap="square" lIns="0" tIns="2419" rIns="0" bIns="0" rtlCol="0" anchor="ctr">
            <a:spAutoFit/>
          </a:bodyPr>
          <a:lstStyle/>
          <a:p>
            <a:pPr marL="72573" marR="9676" indent="419713">
              <a:lnSpc>
                <a:spcPts val="1846"/>
              </a:lnSpc>
              <a:spcBef>
                <a:spcPts val="19"/>
              </a:spcBef>
            </a:pPr>
            <a:r>
              <a:rPr spc="-19" dirty="0"/>
              <a:t>Francois </a:t>
            </a:r>
            <a:r>
              <a:rPr dirty="0"/>
              <a:t>Fleuret’s</a:t>
            </a:r>
            <a:r>
              <a:rPr spc="-19" dirty="0"/>
              <a:t> Deep Learning </a:t>
            </a:r>
            <a:r>
              <a:rPr spc="-57" dirty="0"/>
              <a:t>Course</a:t>
            </a:r>
            <a:r>
              <a:rPr spc="952" dirty="0"/>
              <a:t> </a:t>
            </a:r>
            <a:r>
              <a:rPr spc="-57" dirty="0"/>
              <a:t>15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1172029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AlexNet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7801" y="1597480"/>
            <a:ext cx="5293202" cy="43794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350617"/>
            <a:ext cx="5225143" cy="208909"/>
          </a:xfrm>
          <a:prstGeom prst="rect">
            <a:avLst/>
          </a:prstGeom>
        </p:spPr>
        <p:txBody>
          <a:bodyPr vert="horz" wrap="square" lIns="0" tIns="2419" rIns="0" bIns="0" rtlCol="0" anchor="ctr">
            <a:spAutoFit/>
          </a:bodyPr>
          <a:lstStyle/>
          <a:p>
            <a:pPr marL="72573" marR="9676" indent="419713">
              <a:lnSpc>
                <a:spcPts val="1846"/>
              </a:lnSpc>
              <a:spcBef>
                <a:spcPts val="19"/>
              </a:spcBef>
            </a:pPr>
            <a:r>
              <a:rPr spc="-19" dirty="0"/>
              <a:t>Francois </a:t>
            </a:r>
            <a:r>
              <a:rPr dirty="0"/>
              <a:t>Fleuret’s</a:t>
            </a:r>
            <a:r>
              <a:rPr spc="-19" dirty="0"/>
              <a:t> Deep Learning </a:t>
            </a:r>
            <a:r>
              <a:rPr spc="-57" dirty="0"/>
              <a:t>Course</a:t>
            </a:r>
            <a:r>
              <a:rPr spc="952" dirty="0"/>
              <a:t> </a:t>
            </a:r>
            <a:r>
              <a:rPr spc="-57" dirty="0"/>
              <a:t>16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717248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48" dirty="0">
                <a:solidFill>
                  <a:srgbClr val="595959"/>
                </a:solidFill>
                <a:latin typeface="Tahoma"/>
                <a:cs typeface="Tahoma"/>
              </a:rPr>
              <a:t>VGG</a:t>
            </a:r>
            <a:endParaRPr sz="2667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0466" y="1276772"/>
            <a:ext cx="10253133" cy="5569857"/>
            <a:chOff x="359994" y="670305"/>
            <a:chExt cx="5382895" cy="2924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670305"/>
              <a:ext cx="5039995" cy="29238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7152" y="3329037"/>
              <a:ext cx="685698" cy="25199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17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7766" y="2476276"/>
            <a:ext cx="304558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dirty="0">
                <a:latin typeface="Tahoma"/>
                <a:cs typeface="Tahoma"/>
              </a:rPr>
              <a:t>What</a:t>
            </a:r>
            <a:r>
              <a:rPr sz="2667" spc="-57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is</a:t>
            </a:r>
            <a:r>
              <a:rPr sz="2667" spc="-57" dirty="0">
                <a:latin typeface="Tahoma"/>
                <a:cs typeface="Tahoma"/>
              </a:rPr>
              <a:t> </a:t>
            </a:r>
            <a:r>
              <a:rPr sz="2667" spc="-67" dirty="0">
                <a:latin typeface="Tahoma"/>
                <a:cs typeface="Tahoma"/>
              </a:rPr>
              <a:t>convolution?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110069">
              <a:spcBef>
                <a:spcPts val="362"/>
              </a:spcBef>
            </a:pPr>
            <a:fld id="{81D60167-4931-47E6-BA6A-407CBD079E47}" type="slidenum">
              <a:rPr spc="-57" dirty="0"/>
              <a:pPr marL="110069">
                <a:spcBef>
                  <a:spcPts val="362"/>
                </a:spcBef>
              </a:pPr>
              <a:t>3</a:t>
            </a:fld>
            <a:r>
              <a:rPr spc="-124" dirty="0"/>
              <a:t> </a:t>
            </a:r>
            <a:r>
              <a:rPr spc="286" dirty="0"/>
              <a:t>/</a:t>
            </a:r>
            <a:r>
              <a:rPr spc="-124" dirty="0"/>
              <a:t> </a:t>
            </a:r>
            <a:r>
              <a:rPr spc="-48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1060752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ResNet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pSp>
        <p:nvGrpSpPr>
          <p:cNvPr id="4" name="object 4"/>
          <p:cNvGrpSpPr/>
          <p:nvPr/>
        </p:nvGrpSpPr>
        <p:grpSpPr>
          <a:xfrm>
            <a:off x="4530398" y="3680433"/>
            <a:ext cx="77410" cy="102810"/>
            <a:chOff x="2060959" y="1932227"/>
            <a:chExt cx="40640" cy="53975"/>
          </a:xfrm>
        </p:grpSpPr>
        <p:sp>
          <p:nvSpPr>
            <p:cNvPr id="5" name="object 5"/>
            <p:cNvSpPr/>
            <p:nvPr/>
          </p:nvSpPr>
          <p:spPr>
            <a:xfrm>
              <a:off x="2062403" y="1933671"/>
              <a:ext cx="37465" cy="50800"/>
            </a:xfrm>
            <a:custGeom>
              <a:avLst/>
              <a:gdLst/>
              <a:ahLst/>
              <a:cxnLst/>
              <a:rect l="l" t="t" r="r" b="b"/>
              <a:pathLst>
                <a:path w="37464" h="50800">
                  <a:moveTo>
                    <a:pt x="37143" y="0"/>
                  </a:moveTo>
                  <a:lnTo>
                    <a:pt x="18498" y="50661"/>
                  </a:lnTo>
                  <a:lnTo>
                    <a:pt x="18498" y="50288"/>
                  </a:lnTo>
                  <a:lnTo>
                    <a:pt x="0" y="0"/>
                  </a:lnTo>
                  <a:lnTo>
                    <a:pt x="8866" y="4517"/>
                  </a:lnTo>
                  <a:lnTo>
                    <a:pt x="18498" y="6017"/>
                  </a:lnTo>
                  <a:lnTo>
                    <a:pt x="28166" y="4509"/>
                  </a:lnTo>
                  <a:lnTo>
                    <a:pt x="371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2062403" y="1933671"/>
              <a:ext cx="37465" cy="50800"/>
            </a:xfrm>
            <a:custGeom>
              <a:avLst/>
              <a:gdLst/>
              <a:ahLst/>
              <a:cxnLst/>
              <a:rect l="l" t="t" r="r" b="b"/>
              <a:pathLst>
                <a:path w="37464" h="50800">
                  <a:moveTo>
                    <a:pt x="37143" y="0"/>
                  </a:moveTo>
                  <a:lnTo>
                    <a:pt x="18566" y="50475"/>
                  </a:lnTo>
                  <a:lnTo>
                    <a:pt x="0" y="0"/>
                  </a:lnTo>
                  <a:lnTo>
                    <a:pt x="8866" y="4517"/>
                  </a:lnTo>
                  <a:lnTo>
                    <a:pt x="18498" y="6017"/>
                  </a:lnTo>
                  <a:lnTo>
                    <a:pt x="28166" y="4509"/>
                  </a:lnTo>
                  <a:lnTo>
                    <a:pt x="3714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090613" y="4098880"/>
            <a:ext cx="1480457" cy="1076476"/>
            <a:chOff x="1305072" y="2151912"/>
            <a:chExt cx="777240" cy="5651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072" y="2515815"/>
              <a:ext cx="200802" cy="2008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85102" y="2156039"/>
              <a:ext cx="593090" cy="405765"/>
            </a:xfrm>
            <a:custGeom>
              <a:avLst/>
              <a:gdLst/>
              <a:ahLst/>
              <a:cxnLst/>
              <a:rect l="l" t="t" r="r" b="b"/>
              <a:pathLst>
                <a:path w="593089" h="405764">
                  <a:moveTo>
                    <a:pt x="593034" y="0"/>
                  </a:moveTo>
                  <a:lnTo>
                    <a:pt x="0" y="405701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4416" y="2521562"/>
              <a:ext cx="186733" cy="168533"/>
            </a:xfrm>
            <a:prstGeom prst="rect">
              <a:avLst/>
            </a:prstGeom>
          </p:spPr>
        </p:pic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806448" y="3031974"/>
          <a:ext cx="1486505" cy="106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8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429">
                <a:tc gridSpan="2"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700" spc="75" dirty="0">
                          <a:latin typeface="Trebuchet MS"/>
                          <a:cs typeface="Trebuchet MS"/>
                        </a:rPr>
                        <a:t>conv3x3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1572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9E56">
                        <a:alpha val="6117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429">
                <a:tc gridSpan="2"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700" spc="75" dirty="0">
                          <a:latin typeface="Trebuchet MS"/>
                          <a:cs typeface="Trebuchet MS"/>
                        </a:rPr>
                        <a:t>conv3x3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1088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9E56">
                        <a:alpha val="6117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object 12"/>
          <p:cNvGrpSpPr/>
          <p:nvPr/>
        </p:nvGrpSpPr>
        <p:grpSpPr>
          <a:xfrm>
            <a:off x="2700720" y="1472945"/>
            <a:ext cx="1882019" cy="4530876"/>
            <a:chOff x="1100378" y="773296"/>
            <a:chExt cx="988060" cy="2378710"/>
          </a:xfrm>
        </p:grpSpPr>
        <p:sp>
          <p:nvSpPr>
            <p:cNvPr id="13" name="object 13"/>
            <p:cNvSpPr/>
            <p:nvPr/>
          </p:nvSpPr>
          <p:spPr>
            <a:xfrm>
              <a:off x="1405493" y="934042"/>
              <a:ext cx="635" cy="1585595"/>
            </a:xfrm>
            <a:custGeom>
              <a:avLst/>
              <a:gdLst/>
              <a:ahLst/>
              <a:cxnLst/>
              <a:rect l="l" t="t" r="r" b="b"/>
              <a:pathLst>
                <a:path w="634" h="1585595">
                  <a:moveTo>
                    <a:pt x="78" y="0"/>
                  </a:moveTo>
                  <a:lnTo>
                    <a:pt x="0" y="1585124"/>
                  </a:lnTo>
                </a:path>
              </a:pathLst>
            </a:custGeom>
            <a:ln w="81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5891" y="2476431"/>
              <a:ext cx="39370" cy="53975"/>
            </a:xfrm>
            <a:custGeom>
              <a:avLst/>
              <a:gdLst/>
              <a:ahLst/>
              <a:cxnLst/>
              <a:rect l="l" t="t" r="r" b="b"/>
              <a:pathLst>
                <a:path w="39369" h="53975">
                  <a:moveTo>
                    <a:pt x="39358" y="1"/>
                  </a:moveTo>
                  <a:lnTo>
                    <a:pt x="19588" y="53827"/>
                  </a:lnTo>
                  <a:lnTo>
                    <a:pt x="19588" y="53320"/>
                  </a:lnTo>
                  <a:lnTo>
                    <a:pt x="0" y="0"/>
                  </a:lnTo>
                  <a:lnTo>
                    <a:pt x="9378" y="4814"/>
                  </a:lnTo>
                  <a:lnTo>
                    <a:pt x="19590" y="6404"/>
                  </a:lnTo>
                  <a:lnTo>
                    <a:pt x="29847" y="4793"/>
                  </a:lnTo>
                  <a:lnTo>
                    <a:pt x="39358" y="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5891" y="2476431"/>
              <a:ext cx="39370" cy="53975"/>
            </a:xfrm>
            <a:custGeom>
              <a:avLst/>
              <a:gdLst/>
              <a:ahLst/>
              <a:cxnLst/>
              <a:rect l="l" t="t" r="r" b="b"/>
              <a:pathLst>
                <a:path w="39369" h="53975">
                  <a:moveTo>
                    <a:pt x="39358" y="1"/>
                  </a:moveTo>
                  <a:lnTo>
                    <a:pt x="19681" y="53573"/>
                  </a:lnTo>
                  <a:lnTo>
                    <a:pt x="0" y="0"/>
                  </a:lnTo>
                  <a:lnTo>
                    <a:pt x="9378" y="4814"/>
                  </a:lnTo>
                  <a:lnTo>
                    <a:pt x="19590" y="6404"/>
                  </a:lnTo>
                  <a:lnTo>
                    <a:pt x="29847" y="4793"/>
                  </a:lnTo>
                  <a:lnTo>
                    <a:pt x="39358" y="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0169" y="1126620"/>
              <a:ext cx="666750" cy="455930"/>
            </a:xfrm>
            <a:custGeom>
              <a:avLst/>
              <a:gdLst/>
              <a:ahLst/>
              <a:cxnLst/>
              <a:rect l="l" t="t" r="r" b="b"/>
              <a:pathLst>
                <a:path w="666750" h="455930">
                  <a:moveTo>
                    <a:pt x="0" y="0"/>
                  </a:moveTo>
                  <a:lnTo>
                    <a:pt x="666742" y="455872"/>
                  </a:lnTo>
                </a:path>
              </a:pathLst>
            </a:custGeom>
            <a:ln w="88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2026902" y="1538841"/>
              <a:ext cx="60325" cy="50800"/>
            </a:xfrm>
            <a:custGeom>
              <a:avLst/>
              <a:gdLst/>
              <a:ahLst/>
              <a:cxnLst/>
              <a:rect l="l" t="t" r="r" b="b"/>
              <a:pathLst>
                <a:path w="60325" h="50800">
                  <a:moveTo>
                    <a:pt x="24009" y="0"/>
                  </a:moveTo>
                  <a:lnTo>
                    <a:pt x="59864" y="50383"/>
                  </a:lnTo>
                  <a:lnTo>
                    <a:pt x="59431" y="50087"/>
                  </a:lnTo>
                  <a:lnTo>
                    <a:pt x="0" y="35113"/>
                  </a:lnTo>
                  <a:lnTo>
                    <a:pt x="10001" y="29658"/>
                  </a:lnTo>
                  <a:lnTo>
                    <a:pt x="17647" y="21517"/>
                  </a:lnTo>
                  <a:lnTo>
                    <a:pt x="22471" y="11396"/>
                  </a:lnTo>
                  <a:lnTo>
                    <a:pt x="240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26902" y="1538841"/>
              <a:ext cx="60325" cy="50165"/>
            </a:xfrm>
            <a:custGeom>
              <a:avLst/>
              <a:gdLst/>
              <a:ahLst/>
              <a:cxnLst/>
              <a:rect l="l" t="t" r="r" b="b"/>
              <a:pathLst>
                <a:path w="60325" h="50165">
                  <a:moveTo>
                    <a:pt x="24009" y="0"/>
                  </a:moveTo>
                  <a:lnTo>
                    <a:pt x="59702" y="50155"/>
                  </a:lnTo>
                  <a:lnTo>
                    <a:pt x="0" y="35113"/>
                  </a:lnTo>
                  <a:lnTo>
                    <a:pt x="10001" y="29658"/>
                  </a:lnTo>
                  <a:lnTo>
                    <a:pt x="17647" y="21517"/>
                  </a:lnTo>
                  <a:lnTo>
                    <a:pt x="22471" y="11396"/>
                  </a:lnTo>
                  <a:lnTo>
                    <a:pt x="24009" y="0"/>
                  </a:lnTo>
                  <a:close/>
                </a:path>
              </a:pathLst>
            </a:custGeom>
            <a:ln w="33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94043" y="1115895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17733" y="22860"/>
                  </a:moveTo>
                  <a:lnTo>
                    <a:pt x="5097" y="22860"/>
                  </a:lnTo>
                  <a:lnTo>
                    <a:pt x="0" y="17733"/>
                  </a:lnTo>
                  <a:lnTo>
                    <a:pt x="0" y="5097"/>
                  </a:lnTo>
                  <a:lnTo>
                    <a:pt x="5097" y="0"/>
                  </a:lnTo>
                  <a:lnTo>
                    <a:pt x="17733" y="0"/>
                  </a:lnTo>
                  <a:lnTo>
                    <a:pt x="22860" y="5097"/>
                  </a:lnTo>
                  <a:lnTo>
                    <a:pt x="22860" y="17733"/>
                  </a:lnTo>
                  <a:lnTo>
                    <a:pt x="17733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4043" y="1115895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60" y="11410"/>
                  </a:moveTo>
                  <a:lnTo>
                    <a:pt x="22860" y="17733"/>
                  </a:lnTo>
                  <a:lnTo>
                    <a:pt x="17733" y="22860"/>
                  </a:lnTo>
                  <a:lnTo>
                    <a:pt x="11410" y="22860"/>
                  </a:lnTo>
                  <a:lnTo>
                    <a:pt x="5097" y="22860"/>
                  </a:lnTo>
                  <a:lnTo>
                    <a:pt x="0" y="17733"/>
                  </a:lnTo>
                  <a:lnTo>
                    <a:pt x="0" y="11410"/>
                  </a:lnTo>
                  <a:lnTo>
                    <a:pt x="0" y="5097"/>
                  </a:lnTo>
                  <a:lnTo>
                    <a:pt x="5097" y="0"/>
                  </a:lnTo>
                  <a:lnTo>
                    <a:pt x="11410" y="0"/>
                  </a:lnTo>
                  <a:lnTo>
                    <a:pt x="17733" y="0"/>
                  </a:lnTo>
                  <a:lnTo>
                    <a:pt x="22860" y="5097"/>
                  </a:lnTo>
                  <a:lnTo>
                    <a:pt x="22860" y="1141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00378" y="773302"/>
              <a:ext cx="612140" cy="2378710"/>
            </a:xfrm>
            <a:custGeom>
              <a:avLst/>
              <a:gdLst/>
              <a:ahLst/>
              <a:cxnLst/>
              <a:rect l="l" t="t" r="r" b="b"/>
              <a:pathLst>
                <a:path w="612139" h="2378710">
                  <a:moveTo>
                    <a:pt x="611606" y="2139480"/>
                  </a:moveTo>
                  <a:lnTo>
                    <a:pt x="478726" y="2139480"/>
                  </a:lnTo>
                  <a:lnTo>
                    <a:pt x="478726" y="0"/>
                  </a:lnTo>
                  <a:lnTo>
                    <a:pt x="125818" y="0"/>
                  </a:lnTo>
                  <a:lnTo>
                    <a:pt x="125818" y="2139480"/>
                  </a:lnTo>
                  <a:lnTo>
                    <a:pt x="0" y="2139480"/>
                  </a:lnTo>
                  <a:lnTo>
                    <a:pt x="305790" y="2378227"/>
                  </a:lnTo>
                  <a:lnTo>
                    <a:pt x="611606" y="2139480"/>
                  </a:lnTo>
                  <a:close/>
                </a:path>
              </a:pathLst>
            </a:custGeom>
            <a:solidFill>
              <a:srgbClr val="000002">
                <a:alpha val="21855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405571" y="2709627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0"/>
                  </a:moveTo>
                  <a:lnTo>
                    <a:pt x="0" y="269353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86730" y="2937926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0" y="0"/>
                  </a:moveTo>
                  <a:lnTo>
                    <a:pt x="18825" y="51683"/>
                  </a:lnTo>
                  <a:lnTo>
                    <a:pt x="18825" y="51169"/>
                  </a:lnTo>
                  <a:lnTo>
                    <a:pt x="0" y="0"/>
                  </a:lnTo>
                  <a:lnTo>
                    <a:pt x="9024" y="4626"/>
                  </a:lnTo>
                  <a:lnTo>
                    <a:pt x="18825" y="6161"/>
                  </a:lnTo>
                  <a:lnTo>
                    <a:pt x="28661" y="4615"/>
                  </a:lnTo>
                  <a:lnTo>
                    <a:pt x="377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386730" y="2937926"/>
              <a:ext cx="38100" cy="51435"/>
            </a:xfrm>
            <a:custGeom>
              <a:avLst/>
              <a:gdLst/>
              <a:ahLst/>
              <a:cxnLst/>
              <a:rect l="l" t="t" r="r" b="b"/>
              <a:pathLst>
                <a:path w="38100" h="51435">
                  <a:moveTo>
                    <a:pt x="37790" y="0"/>
                  </a:moveTo>
                  <a:lnTo>
                    <a:pt x="18919" y="51425"/>
                  </a:lnTo>
                  <a:lnTo>
                    <a:pt x="0" y="0"/>
                  </a:lnTo>
                  <a:lnTo>
                    <a:pt x="9024" y="4626"/>
                  </a:lnTo>
                  <a:lnTo>
                    <a:pt x="18825" y="6161"/>
                  </a:lnTo>
                  <a:lnTo>
                    <a:pt x="28661" y="4615"/>
                  </a:lnTo>
                  <a:lnTo>
                    <a:pt x="3779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110481" y="1271651"/>
            <a:ext cx="383419" cy="476275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952" i="1" spc="-48" dirty="0">
                <a:latin typeface="Times New Roman"/>
                <a:cs typeface="Times New Roman"/>
              </a:rPr>
              <a:t>x</a:t>
            </a:r>
            <a:r>
              <a:rPr sz="3000" i="1" spc="-70" baseline="-15873" dirty="0">
                <a:latin typeface="Times New Roman"/>
                <a:cs typeface="Times New Roman"/>
              </a:rPr>
              <a:t>l</a:t>
            </a:r>
            <a:endParaRPr sz="3000" baseline="-1587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14738" y="5435751"/>
            <a:ext cx="690638" cy="476339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4429" i="1" spc="-57" baseline="10752" dirty="0">
                <a:latin typeface="Times New Roman"/>
                <a:cs typeface="Times New Roman"/>
              </a:rPr>
              <a:t>x</a:t>
            </a:r>
            <a:r>
              <a:rPr sz="2000" i="1" spc="-38" dirty="0">
                <a:latin typeface="Times New Roman"/>
                <a:cs typeface="Times New Roman"/>
              </a:rPr>
              <a:t>l+1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778417" y="2768400"/>
            <a:ext cx="3698724" cy="2406952"/>
            <a:chOff x="2716169" y="1453410"/>
            <a:chExt cx="1941830" cy="1263650"/>
          </a:xfrm>
        </p:grpSpPr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6169" y="2515815"/>
              <a:ext cx="200802" cy="20084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094707" y="1453410"/>
              <a:ext cx="1563370" cy="161290"/>
            </a:xfrm>
            <a:custGeom>
              <a:avLst/>
              <a:gdLst/>
              <a:ahLst/>
              <a:cxnLst/>
              <a:rect l="l" t="t" r="r" b="b"/>
              <a:pathLst>
                <a:path w="1563370" h="161290">
                  <a:moveTo>
                    <a:pt x="1562950" y="0"/>
                  </a:moveTo>
                  <a:lnTo>
                    <a:pt x="0" y="0"/>
                  </a:lnTo>
                  <a:lnTo>
                    <a:pt x="0" y="160786"/>
                  </a:lnTo>
                  <a:lnTo>
                    <a:pt x="1562950" y="160786"/>
                  </a:lnTo>
                  <a:lnTo>
                    <a:pt x="1562950" y="0"/>
                  </a:lnTo>
                  <a:close/>
                </a:path>
              </a:pathLst>
            </a:custGeom>
            <a:solidFill>
              <a:srgbClr val="289ED1">
                <a:alpha val="49699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498200" y="2768397"/>
            <a:ext cx="2977848" cy="278446"/>
          </a:xfrm>
          <a:prstGeom prst="rect">
            <a:avLst/>
          </a:prstGeom>
          <a:ln w="3921">
            <a:solidFill>
              <a:srgbClr val="000000"/>
            </a:solidFill>
          </a:ln>
        </p:spPr>
        <p:txBody>
          <a:bodyPr vert="horz" wrap="square" lIns="0" tIns="14514" rIns="0" bIns="0" rtlCol="0">
            <a:spAutoFit/>
          </a:bodyPr>
          <a:lstStyle/>
          <a:p>
            <a:pPr marR="19353" algn="ctr">
              <a:spcBef>
                <a:spcPts val="114"/>
              </a:spcBef>
            </a:pPr>
            <a:r>
              <a:rPr sz="1714" spc="143" dirty="0">
                <a:latin typeface="Trebuchet MS"/>
                <a:cs typeface="Trebuchet MS"/>
              </a:rPr>
              <a:t>conv1x1</a:t>
            </a:r>
            <a:endParaRPr sz="1714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388525" y="1472945"/>
            <a:ext cx="2219476" cy="4530876"/>
            <a:chOff x="2511475" y="773296"/>
            <a:chExt cx="1165225" cy="2378710"/>
          </a:xfrm>
        </p:grpSpPr>
        <p:sp>
          <p:nvSpPr>
            <p:cNvPr id="32" name="object 32"/>
            <p:cNvSpPr/>
            <p:nvPr/>
          </p:nvSpPr>
          <p:spPr>
            <a:xfrm>
              <a:off x="2816590" y="934042"/>
              <a:ext cx="635" cy="1585595"/>
            </a:xfrm>
            <a:custGeom>
              <a:avLst/>
              <a:gdLst/>
              <a:ahLst/>
              <a:cxnLst/>
              <a:rect l="l" t="t" r="r" b="b"/>
              <a:pathLst>
                <a:path w="635" h="1585595">
                  <a:moveTo>
                    <a:pt x="78" y="0"/>
                  </a:moveTo>
                  <a:lnTo>
                    <a:pt x="0" y="1585124"/>
                  </a:lnTo>
                </a:path>
              </a:pathLst>
            </a:custGeom>
            <a:ln w="81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796988" y="2476431"/>
              <a:ext cx="39370" cy="53975"/>
            </a:xfrm>
            <a:custGeom>
              <a:avLst/>
              <a:gdLst/>
              <a:ahLst/>
              <a:cxnLst/>
              <a:rect l="l" t="t" r="r" b="b"/>
              <a:pathLst>
                <a:path w="39369" h="53975">
                  <a:moveTo>
                    <a:pt x="39358" y="1"/>
                  </a:moveTo>
                  <a:lnTo>
                    <a:pt x="19588" y="53827"/>
                  </a:lnTo>
                  <a:lnTo>
                    <a:pt x="19588" y="53320"/>
                  </a:lnTo>
                  <a:lnTo>
                    <a:pt x="0" y="0"/>
                  </a:lnTo>
                  <a:lnTo>
                    <a:pt x="9378" y="4814"/>
                  </a:lnTo>
                  <a:lnTo>
                    <a:pt x="19590" y="6404"/>
                  </a:lnTo>
                  <a:lnTo>
                    <a:pt x="29847" y="4793"/>
                  </a:lnTo>
                  <a:lnTo>
                    <a:pt x="39358" y="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796988" y="2476431"/>
              <a:ext cx="39370" cy="53975"/>
            </a:xfrm>
            <a:custGeom>
              <a:avLst/>
              <a:gdLst/>
              <a:ahLst/>
              <a:cxnLst/>
              <a:rect l="l" t="t" r="r" b="b"/>
              <a:pathLst>
                <a:path w="39369" h="53975">
                  <a:moveTo>
                    <a:pt x="39358" y="1"/>
                  </a:moveTo>
                  <a:lnTo>
                    <a:pt x="19681" y="53573"/>
                  </a:lnTo>
                  <a:lnTo>
                    <a:pt x="0" y="0"/>
                  </a:lnTo>
                  <a:lnTo>
                    <a:pt x="9378" y="4814"/>
                  </a:lnTo>
                  <a:lnTo>
                    <a:pt x="19590" y="6404"/>
                  </a:lnTo>
                  <a:lnTo>
                    <a:pt x="29847" y="4793"/>
                  </a:lnTo>
                  <a:lnTo>
                    <a:pt x="39358" y="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805140" y="1115895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17733" y="22860"/>
                  </a:moveTo>
                  <a:lnTo>
                    <a:pt x="5097" y="22860"/>
                  </a:lnTo>
                  <a:lnTo>
                    <a:pt x="0" y="17733"/>
                  </a:lnTo>
                  <a:lnTo>
                    <a:pt x="0" y="5097"/>
                  </a:lnTo>
                  <a:lnTo>
                    <a:pt x="5097" y="0"/>
                  </a:lnTo>
                  <a:lnTo>
                    <a:pt x="17733" y="0"/>
                  </a:lnTo>
                  <a:lnTo>
                    <a:pt x="22860" y="5097"/>
                  </a:lnTo>
                  <a:lnTo>
                    <a:pt x="22860" y="17733"/>
                  </a:lnTo>
                  <a:lnTo>
                    <a:pt x="17733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805140" y="1115895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22860" y="11410"/>
                  </a:moveTo>
                  <a:lnTo>
                    <a:pt x="22860" y="17733"/>
                  </a:lnTo>
                  <a:lnTo>
                    <a:pt x="17733" y="22860"/>
                  </a:lnTo>
                  <a:lnTo>
                    <a:pt x="11410" y="22860"/>
                  </a:lnTo>
                  <a:lnTo>
                    <a:pt x="5097" y="22860"/>
                  </a:lnTo>
                  <a:lnTo>
                    <a:pt x="0" y="17733"/>
                  </a:lnTo>
                  <a:lnTo>
                    <a:pt x="0" y="11410"/>
                  </a:lnTo>
                  <a:lnTo>
                    <a:pt x="0" y="5097"/>
                  </a:lnTo>
                  <a:lnTo>
                    <a:pt x="5097" y="0"/>
                  </a:lnTo>
                  <a:lnTo>
                    <a:pt x="11410" y="0"/>
                  </a:lnTo>
                  <a:lnTo>
                    <a:pt x="17733" y="0"/>
                  </a:lnTo>
                  <a:lnTo>
                    <a:pt x="22860" y="5097"/>
                  </a:lnTo>
                  <a:lnTo>
                    <a:pt x="22860" y="1141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511475" y="773302"/>
              <a:ext cx="612140" cy="2378710"/>
            </a:xfrm>
            <a:custGeom>
              <a:avLst/>
              <a:gdLst/>
              <a:ahLst/>
              <a:cxnLst/>
              <a:rect l="l" t="t" r="r" b="b"/>
              <a:pathLst>
                <a:path w="612139" h="2378710">
                  <a:moveTo>
                    <a:pt x="611606" y="2139480"/>
                  </a:moveTo>
                  <a:lnTo>
                    <a:pt x="478726" y="2139480"/>
                  </a:lnTo>
                  <a:lnTo>
                    <a:pt x="478726" y="0"/>
                  </a:lnTo>
                  <a:lnTo>
                    <a:pt x="125818" y="0"/>
                  </a:lnTo>
                  <a:lnTo>
                    <a:pt x="125818" y="2139480"/>
                  </a:lnTo>
                  <a:lnTo>
                    <a:pt x="0" y="2139480"/>
                  </a:lnTo>
                  <a:lnTo>
                    <a:pt x="305790" y="2378227"/>
                  </a:lnTo>
                  <a:lnTo>
                    <a:pt x="611606" y="2139480"/>
                  </a:lnTo>
                  <a:close/>
                </a:path>
              </a:pathLst>
            </a:custGeom>
            <a:solidFill>
              <a:srgbClr val="000002">
                <a:alpha val="21855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816668" y="2709627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0"/>
                  </a:moveTo>
                  <a:lnTo>
                    <a:pt x="0" y="269353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797827" y="2937926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0" y="0"/>
                  </a:moveTo>
                  <a:lnTo>
                    <a:pt x="18825" y="51683"/>
                  </a:lnTo>
                  <a:lnTo>
                    <a:pt x="18825" y="51169"/>
                  </a:lnTo>
                  <a:lnTo>
                    <a:pt x="0" y="0"/>
                  </a:lnTo>
                  <a:lnTo>
                    <a:pt x="9024" y="4626"/>
                  </a:lnTo>
                  <a:lnTo>
                    <a:pt x="18825" y="6161"/>
                  </a:lnTo>
                  <a:lnTo>
                    <a:pt x="28661" y="4615"/>
                  </a:lnTo>
                  <a:lnTo>
                    <a:pt x="377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797827" y="2937926"/>
              <a:ext cx="38100" cy="51435"/>
            </a:xfrm>
            <a:custGeom>
              <a:avLst/>
              <a:gdLst/>
              <a:ahLst/>
              <a:cxnLst/>
              <a:rect l="l" t="t" r="r" b="b"/>
              <a:pathLst>
                <a:path w="38100" h="51435">
                  <a:moveTo>
                    <a:pt x="37790" y="0"/>
                  </a:moveTo>
                  <a:lnTo>
                    <a:pt x="18919" y="51425"/>
                  </a:lnTo>
                  <a:lnTo>
                    <a:pt x="0" y="0"/>
                  </a:lnTo>
                  <a:lnTo>
                    <a:pt x="9024" y="4626"/>
                  </a:lnTo>
                  <a:lnTo>
                    <a:pt x="18825" y="6161"/>
                  </a:lnTo>
                  <a:lnTo>
                    <a:pt x="28661" y="4615"/>
                  </a:lnTo>
                  <a:lnTo>
                    <a:pt x="3779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827236" y="1131403"/>
              <a:ext cx="839469" cy="322580"/>
            </a:xfrm>
            <a:custGeom>
              <a:avLst/>
              <a:gdLst/>
              <a:ahLst/>
              <a:cxnLst/>
              <a:rect l="l" t="t" r="r" b="b"/>
              <a:pathLst>
                <a:path w="839470" h="322580">
                  <a:moveTo>
                    <a:pt x="0" y="0"/>
                  </a:moveTo>
                  <a:lnTo>
                    <a:pt x="839371" y="322004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3617053" y="1421893"/>
              <a:ext cx="57150" cy="34925"/>
            </a:xfrm>
            <a:custGeom>
              <a:avLst/>
              <a:gdLst/>
              <a:ahLst/>
              <a:cxnLst/>
              <a:rect l="l" t="t" r="r" b="b"/>
              <a:pathLst>
                <a:path w="57150" h="34925">
                  <a:moveTo>
                    <a:pt x="11259" y="0"/>
                  </a:moveTo>
                  <a:lnTo>
                    <a:pt x="56959" y="34376"/>
                  </a:lnTo>
                  <a:lnTo>
                    <a:pt x="56753" y="34297"/>
                  </a:lnTo>
                  <a:lnTo>
                    <a:pt x="0" y="29293"/>
                  </a:lnTo>
                  <a:lnTo>
                    <a:pt x="20262" y="20299"/>
                  </a:lnTo>
                  <a:lnTo>
                    <a:pt x="112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3617053" y="1421893"/>
              <a:ext cx="57150" cy="34925"/>
            </a:xfrm>
            <a:custGeom>
              <a:avLst/>
              <a:gdLst/>
              <a:ahLst/>
              <a:cxnLst/>
              <a:rect l="l" t="t" r="r" b="b"/>
              <a:pathLst>
                <a:path w="57150" h="34925">
                  <a:moveTo>
                    <a:pt x="20262" y="20299"/>
                  </a:moveTo>
                  <a:lnTo>
                    <a:pt x="0" y="29293"/>
                  </a:lnTo>
                  <a:lnTo>
                    <a:pt x="56867" y="34307"/>
                  </a:lnTo>
                  <a:lnTo>
                    <a:pt x="11259" y="0"/>
                  </a:lnTo>
                  <a:lnTo>
                    <a:pt x="20262" y="20299"/>
                  </a:lnTo>
                  <a:close/>
                </a:path>
              </a:pathLst>
            </a:custGeom>
            <a:ln w="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252751" y="3397927"/>
            <a:ext cx="1486505" cy="279668"/>
          </a:xfrm>
          <a:prstGeom prst="rect">
            <a:avLst/>
          </a:prstGeom>
          <a:solidFill>
            <a:srgbClr val="EB9E56">
              <a:alpha val="61175"/>
            </a:srgbClr>
          </a:solidFill>
          <a:ln w="3921">
            <a:solidFill>
              <a:srgbClr val="000000"/>
            </a:solidFill>
          </a:ln>
        </p:spPr>
        <p:txBody>
          <a:bodyPr vert="horz" wrap="square" lIns="0" tIns="15724" rIns="0" bIns="0" rtlCol="0">
            <a:spAutoFit/>
          </a:bodyPr>
          <a:lstStyle/>
          <a:p>
            <a:pPr marL="278196">
              <a:spcBef>
                <a:spcPts val="124"/>
              </a:spcBef>
            </a:pPr>
            <a:r>
              <a:rPr sz="1714" spc="143" dirty="0">
                <a:latin typeface="Trebuchet MS"/>
                <a:cs typeface="Trebuchet MS"/>
              </a:rPr>
              <a:t>conv3x3</a:t>
            </a:r>
            <a:endParaRPr sz="1714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98200" y="4000833"/>
            <a:ext cx="2977848" cy="278446"/>
          </a:xfrm>
          <a:prstGeom prst="rect">
            <a:avLst/>
          </a:prstGeom>
          <a:solidFill>
            <a:srgbClr val="289ED1">
              <a:alpha val="49803"/>
            </a:srgbClr>
          </a:solidFill>
          <a:ln w="3921">
            <a:solidFill>
              <a:srgbClr val="000000"/>
            </a:solidFill>
          </a:ln>
        </p:spPr>
        <p:txBody>
          <a:bodyPr vert="horz" wrap="square" lIns="0" tIns="14514" rIns="0" bIns="0" rtlCol="0">
            <a:spAutoFit/>
          </a:bodyPr>
          <a:lstStyle/>
          <a:p>
            <a:pPr marR="24191" algn="ctr">
              <a:spcBef>
                <a:spcPts val="114"/>
              </a:spcBef>
            </a:pPr>
            <a:r>
              <a:rPr sz="1714" spc="143" dirty="0">
                <a:latin typeface="Trebuchet MS"/>
                <a:cs typeface="Trebuchet MS"/>
              </a:rPr>
              <a:t>conv1x1</a:t>
            </a:r>
            <a:endParaRPr sz="1714">
              <a:latin typeface="Trebuchet MS"/>
              <a:cs typeface="Trebuchet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118605" y="3067190"/>
            <a:ext cx="1913465" cy="1856619"/>
            <a:chOff x="2894767" y="1610274"/>
            <a:chExt cx="1004569" cy="974725"/>
          </a:xfrm>
        </p:grpSpPr>
        <p:sp>
          <p:nvSpPr>
            <p:cNvPr id="47" name="object 47"/>
            <p:cNvSpPr/>
            <p:nvPr/>
          </p:nvSpPr>
          <p:spPr>
            <a:xfrm>
              <a:off x="3876261" y="1946307"/>
              <a:ext cx="3175" cy="154305"/>
            </a:xfrm>
            <a:custGeom>
              <a:avLst/>
              <a:gdLst/>
              <a:ahLst/>
              <a:cxnLst/>
              <a:rect l="l" t="t" r="r" b="b"/>
              <a:pathLst>
                <a:path w="3175" h="154305">
                  <a:moveTo>
                    <a:pt x="2676" y="0"/>
                  </a:moveTo>
                  <a:lnTo>
                    <a:pt x="0" y="154130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3858142" y="2059117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9" y="653"/>
                  </a:moveTo>
                  <a:lnTo>
                    <a:pt x="17942" y="51845"/>
                  </a:lnTo>
                  <a:lnTo>
                    <a:pt x="17948" y="51539"/>
                  </a:lnTo>
                  <a:lnTo>
                    <a:pt x="0" y="0"/>
                  </a:lnTo>
                  <a:lnTo>
                    <a:pt x="8944" y="4760"/>
                  </a:lnTo>
                  <a:lnTo>
                    <a:pt x="18727" y="6457"/>
                  </a:lnTo>
                  <a:lnTo>
                    <a:pt x="28596" y="5089"/>
                  </a:lnTo>
                  <a:lnTo>
                    <a:pt x="37799" y="6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3858142" y="2059117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9" y="653"/>
                  </a:moveTo>
                  <a:lnTo>
                    <a:pt x="18001" y="51693"/>
                  </a:lnTo>
                  <a:lnTo>
                    <a:pt x="0" y="0"/>
                  </a:lnTo>
                  <a:lnTo>
                    <a:pt x="8944" y="4760"/>
                  </a:lnTo>
                  <a:lnTo>
                    <a:pt x="18727" y="6457"/>
                  </a:lnTo>
                  <a:lnTo>
                    <a:pt x="28596" y="5089"/>
                  </a:lnTo>
                  <a:lnTo>
                    <a:pt x="37799" y="65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905816" y="2261224"/>
              <a:ext cx="774065" cy="318770"/>
            </a:xfrm>
            <a:custGeom>
              <a:avLst/>
              <a:gdLst/>
              <a:ahLst/>
              <a:cxnLst/>
              <a:rect l="l" t="t" r="r" b="b"/>
              <a:pathLst>
                <a:path w="774064" h="318769">
                  <a:moveTo>
                    <a:pt x="773623" y="0"/>
                  </a:moveTo>
                  <a:lnTo>
                    <a:pt x="0" y="318289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896011" y="2546503"/>
              <a:ext cx="55244" cy="37465"/>
            </a:xfrm>
            <a:custGeom>
              <a:avLst/>
              <a:gdLst/>
              <a:ahLst/>
              <a:cxnLst/>
              <a:rect l="l" t="t" r="r" b="b"/>
              <a:pathLst>
                <a:path w="55244" h="37464">
                  <a:moveTo>
                    <a:pt x="54945" y="34962"/>
                  </a:moveTo>
                  <a:lnTo>
                    <a:pt x="0" y="37034"/>
                  </a:lnTo>
                  <a:lnTo>
                    <a:pt x="392" y="36873"/>
                  </a:lnTo>
                  <a:lnTo>
                    <a:pt x="40549" y="0"/>
                  </a:lnTo>
                  <a:lnTo>
                    <a:pt x="39724" y="10088"/>
                  </a:lnTo>
                  <a:lnTo>
                    <a:pt x="42047" y="19736"/>
                  </a:lnTo>
                  <a:lnTo>
                    <a:pt x="47220" y="28256"/>
                  </a:lnTo>
                  <a:lnTo>
                    <a:pt x="54945" y="34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896237" y="2546503"/>
              <a:ext cx="55244" cy="37465"/>
            </a:xfrm>
            <a:custGeom>
              <a:avLst/>
              <a:gdLst/>
              <a:ahLst/>
              <a:cxnLst/>
              <a:rect l="l" t="t" r="r" b="b"/>
              <a:pathLst>
                <a:path w="55244" h="37464">
                  <a:moveTo>
                    <a:pt x="54719" y="34962"/>
                  </a:moveTo>
                  <a:lnTo>
                    <a:pt x="0" y="37026"/>
                  </a:lnTo>
                  <a:lnTo>
                    <a:pt x="40323" y="0"/>
                  </a:lnTo>
                  <a:lnTo>
                    <a:pt x="39498" y="10088"/>
                  </a:lnTo>
                  <a:lnTo>
                    <a:pt x="41821" y="19736"/>
                  </a:lnTo>
                  <a:lnTo>
                    <a:pt x="46993" y="28256"/>
                  </a:lnTo>
                  <a:lnTo>
                    <a:pt x="54719" y="349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3877212" y="1614195"/>
              <a:ext cx="2540" cy="170180"/>
            </a:xfrm>
            <a:custGeom>
              <a:avLst/>
              <a:gdLst/>
              <a:ahLst/>
              <a:cxnLst/>
              <a:rect l="l" t="t" r="r" b="b"/>
              <a:pathLst>
                <a:path w="2539" h="170180">
                  <a:moveTo>
                    <a:pt x="0" y="0"/>
                  </a:moveTo>
                  <a:lnTo>
                    <a:pt x="2107" y="169717"/>
                  </a:lnTo>
                </a:path>
              </a:pathLst>
            </a:custGeom>
            <a:ln w="78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3859985" y="1742626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0" y="0"/>
                  </a:moveTo>
                  <a:lnTo>
                    <a:pt x="19462" y="51832"/>
                  </a:lnTo>
                  <a:lnTo>
                    <a:pt x="19458" y="51492"/>
                  </a:lnTo>
                  <a:lnTo>
                    <a:pt x="0" y="462"/>
                  </a:lnTo>
                  <a:lnTo>
                    <a:pt x="9071" y="4970"/>
                  </a:lnTo>
                  <a:lnTo>
                    <a:pt x="18894" y="6382"/>
                  </a:lnTo>
                  <a:lnTo>
                    <a:pt x="28718" y="4718"/>
                  </a:lnTo>
                  <a:lnTo>
                    <a:pt x="377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3859985" y="1742626"/>
              <a:ext cx="38100" cy="52069"/>
            </a:xfrm>
            <a:custGeom>
              <a:avLst/>
              <a:gdLst/>
              <a:ahLst/>
              <a:cxnLst/>
              <a:rect l="l" t="t" r="r" b="b"/>
              <a:pathLst>
                <a:path w="38100" h="52069">
                  <a:moveTo>
                    <a:pt x="37790" y="0"/>
                  </a:moveTo>
                  <a:lnTo>
                    <a:pt x="19523" y="51662"/>
                  </a:lnTo>
                  <a:lnTo>
                    <a:pt x="0" y="462"/>
                  </a:lnTo>
                  <a:lnTo>
                    <a:pt x="9071" y="4970"/>
                  </a:lnTo>
                  <a:lnTo>
                    <a:pt x="18894" y="6382"/>
                  </a:lnTo>
                  <a:lnTo>
                    <a:pt x="28718" y="4718"/>
                  </a:lnTo>
                  <a:lnTo>
                    <a:pt x="3779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814291" y="1275691"/>
            <a:ext cx="383419" cy="476275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952" i="1" spc="-48" dirty="0">
                <a:latin typeface="Times New Roman"/>
                <a:cs typeface="Times New Roman"/>
              </a:rPr>
              <a:t>x</a:t>
            </a:r>
            <a:r>
              <a:rPr sz="3000" i="1" spc="-70" baseline="-15873" dirty="0">
                <a:latin typeface="Times New Roman"/>
                <a:cs typeface="Times New Roman"/>
              </a:rPr>
              <a:t>l</a:t>
            </a:r>
            <a:endParaRPr sz="3000" baseline="-15873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17631" y="5443296"/>
            <a:ext cx="690638" cy="476339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4429" i="1" spc="-57" baseline="10752" dirty="0">
                <a:latin typeface="Times New Roman"/>
                <a:cs typeface="Times New Roman"/>
              </a:rPr>
              <a:t>x</a:t>
            </a:r>
            <a:r>
              <a:rPr sz="2000" i="1" spc="-38" dirty="0">
                <a:latin typeface="Times New Roman"/>
                <a:cs typeface="Times New Roman"/>
              </a:rPr>
              <a:t>l+1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66274" y="6139032"/>
            <a:ext cx="3805162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76" dirty="0">
                <a:latin typeface="Tahoma"/>
                <a:cs typeface="Tahoma"/>
              </a:rPr>
              <a:t>(Zagoruyko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and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Komodakis </a:t>
            </a:r>
            <a:r>
              <a:rPr sz="2095" spc="-48" dirty="0">
                <a:latin typeface="Tahoma"/>
                <a:cs typeface="Tahoma"/>
                <a:hlinkClick r:id="rId5" action="ppaction://hlinksldjump"/>
              </a:rPr>
              <a:t>2016</a:t>
            </a:r>
            <a:r>
              <a:rPr sz="2095" spc="-48" dirty="0">
                <a:latin typeface="Tahoma"/>
                <a:cs typeface="Tahoma"/>
              </a:rPr>
              <a:t>)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9" name="object 5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18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0086" y="2476276"/>
            <a:ext cx="340118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dirty="0">
                <a:latin typeface="Tahoma"/>
                <a:cs typeface="Tahoma"/>
              </a:rPr>
              <a:t>What</a:t>
            </a:r>
            <a:r>
              <a:rPr sz="2667" spc="-67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is</a:t>
            </a:r>
            <a:r>
              <a:rPr sz="2667" spc="-57" dirty="0">
                <a:latin typeface="Tahoma"/>
                <a:cs typeface="Tahoma"/>
              </a:rPr>
              <a:t> </a:t>
            </a:r>
            <a:r>
              <a:rPr sz="2667" dirty="0">
                <a:latin typeface="Tahoma"/>
                <a:cs typeface="Tahoma"/>
              </a:rPr>
              <a:t>a</a:t>
            </a:r>
            <a:r>
              <a:rPr sz="2667" spc="-57" dirty="0">
                <a:latin typeface="Tahoma"/>
                <a:cs typeface="Tahoma"/>
              </a:rPr>
              <a:t> </a:t>
            </a:r>
            <a:r>
              <a:rPr sz="2667" spc="-86" dirty="0">
                <a:latin typeface="Tahoma"/>
                <a:cs typeface="Tahoma"/>
              </a:rPr>
              <a:t>Transformer?</a:t>
            </a:r>
            <a:endParaRPr sz="2667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19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1965476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Self-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attention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266275" y="2092836"/>
            <a:ext cx="3884990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57" dirty="0">
                <a:latin typeface="Tahoma"/>
                <a:cs typeface="Tahoma"/>
              </a:rPr>
              <a:t>Core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operation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the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Transformer: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3879" y="2941508"/>
            <a:ext cx="1309914" cy="120173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72573" marR="58058" indent="20562" algn="just">
              <a:lnSpc>
                <a:spcPct val="125299"/>
              </a:lnSpc>
              <a:spcBef>
                <a:spcPts val="190"/>
              </a:spcBef>
            </a:pPr>
            <a:r>
              <a:rPr sz="2095" i="1" dirty="0">
                <a:latin typeface="Georgia"/>
                <a:cs typeface="Georgia"/>
              </a:rPr>
              <a:t>Q</a:t>
            </a:r>
            <a:r>
              <a:rPr sz="2095" i="1" spc="57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267" dirty="0">
                <a:latin typeface="Calibri"/>
                <a:cs typeface="Calibri"/>
              </a:rPr>
              <a:t> </a:t>
            </a:r>
            <a:r>
              <a:rPr sz="2095" i="1" spc="-210" dirty="0">
                <a:latin typeface="Georgia"/>
                <a:cs typeface="Georgia"/>
              </a:rPr>
              <a:t>W</a:t>
            </a:r>
            <a:r>
              <a:rPr sz="2286" i="1" spc="-314" baseline="-10416" dirty="0">
                <a:latin typeface="Georgia"/>
                <a:cs typeface="Georgia"/>
              </a:rPr>
              <a:t>q</a:t>
            </a:r>
            <a:r>
              <a:rPr sz="2286" i="1" spc="185" baseline="-10416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 </a:t>
            </a:r>
            <a:r>
              <a:rPr sz="2095" i="1" spc="143" dirty="0">
                <a:latin typeface="Georgia"/>
                <a:cs typeface="Georgia"/>
              </a:rPr>
              <a:t>K</a:t>
            </a:r>
            <a:r>
              <a:rPr sz="2095" i="1" spc="1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210" dirty="0">
                <a:latin typeface="Calibri"/>
                <a:cs typeface="Calibri"/>
              </a:rPr>
              <a:t> </a:t>
            </a:r>
            <a:r>
              <a:rPr sz="2095" i="1" spc="-162" dirty="0">
                <a:latin typeface="Georgia"/>
                <a:cs typeface="Georgia"/>
              </a:rPr>
              <a:t>W</a:t>
            </a:r>
            <a:r>
              <a:rPr sz="2286" i="1" spc="-242" baseline="-13888" dirty="0">
                <a:latin typeface="Georgia"/>
                <a:cs typeface="Georgia"/>
              </a:rPr>
              <a:t>k</a:t>
            </a:r>
            <a:r>
              <a:rPr sz="2286" i="1" spc="114" baseline="-13888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 </a:t>
            </a:r>
            <a:r>
              <a:rPr sz="2095" i="1" spc="124" dirty="0">
                <a:latin typeface="Georgia"/>
                <a:cs typeface="Georgia"/>
              </a:rPr>
              <a:t>V</a:t>
            </a:r>
            <a:r>
              <a:rPr sz="2095" i="1" spc="3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114" dirty="0">
                <a:latin typeface="Calibri"/>
                <a:cs typeface="Calibri"/>
              </a:rPr>
              <a:t> </a:t>
            </a:r>
            <a:r>
              <a:rPr sz="2095" i="1" spc="-38" dirty="0">
                <a:latin typeface="Georgia"/>
                <a:cs typeface="Georgia"/>
              </a:rPr>
              <a:t>W</a:t>
            </a:r>
            <a:r>
              <a:rPr sz="2286" i="1" spc="-57" baseline="-10416" dirty="0">
                <a:latin typeface="Georgia"/>
                <a:cs typeface="Georgia"/>
              </a:rPr>
              <a:t>v</a:t>
            </a:r>
            <a:r>
              <a:rPr sz="2286" i="1" spc="-299" baseline="-10416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</a:t>
            </a:r>
            <a:endParaRPr sz="2095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7374" y="3290847"/>
            <a:ext cx="728133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spc="162" dirty="0">
                <a:latin typeface="Georgia"/>
                <a:cs typeface="Georgia"/>
              </a:rPr>
              <a:t>QK</a:t>
            </a:r>
            <a:r>
              <a:rPr sz="2286" i="1" spc="242" baseline="27777" dirty="0">
                <a:latin typeface="Georgia"/>
                <a:cs typeface="Georgia"/>
              </a:rPr>
              <a:t>T</a:t>
            </a:r>
            <a:endParaRPr sz="2286" baseline="27777">
              <a:latin typeface="Georgia"/>
              <a:cs typeface="Georg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999945" y="3686218"/>
            <a:ext cx="614438" cy="64105"/>
            <a:chOff x="4407471" y="1935264"/>
            <a:chExt cx="322580" cy="33655"/>
          </a:xfrm>
        </p:grpSpPr>
        <p:sp>
          <p:nvSpPr>
            <p:cNvPr id="8" name="object 8"/>
            <p:cNvSpPr/>
            <p:nvPr/>
          </p:nvSpPr>
          <p:spPr>
            <a:xfrm>
              <a:off x="4407471" y="1938032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2338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4586186" y="1965731"/>
              <a:ext cx="80645" cy="0"/>
            </a:xfrm>
            <a:custGeom>
              <a:avLst/>
              <a:gdLst/>
              <a:ahLst/>
              <a:cxnLst/>
              <a:rect l="l" t="t" r="r" b="b"/>
              <a:pathLst>
                <a:path w="80645">
                  <a:moveTo>
                    <a:pt x="0" y="0"/>
                  </a:moveTo>
                  <a:lnTo>
                    <a:pt x="80352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85739" y="3469371"/>
            <a:ext cx="2629505" cy="34444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dirty="0">
                <a:latin typeface="Georgia"/>
                <a:cs typeface="Georgia"/>
              </a:rPr>
              <a:t>Z</a:t>
            </a:r>
            <a:r>
              <a:rPr sz="2095" i="1" spc="1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38" dirty="0">
                <a:latin typeface="Calibri"/>
                <a:cs typeface="Calibri"/>
              </a:rPr>
              <a:t> </a:t>
            </a:r>
            <a:r>
              <a:rPr sz="2095" dirty="0">
                <a:latin typeface="Tahoma"/>
                <a:cs typeface="Tahoma"/>
              </a:rPr>
              <a:t>softmax</a:t>
            </a:r>
            <a:r>
              <a:rPr sz="2095" dirty="0">
                <a:latin typeface="Calibri"/>
                <a:cs typeface="Calibri"/>
              </a:rPr>
              <a:t>(</a:t>
            </a:r>
            <a:r>
              <a:rPr sz="2095" spc="562" dirty="0">
                <a:latin typeface="Calibri"/>
                <a:cs typeface="Calibri"/>
              </a:rPr>
              <a:t> </a:t>
            </a:r>
            <a:r>
              <a:rPr sz="3143" baseline="2525" dirty="0">
                <a:latin typeface="Lucida Sans Unicode"/>
                <a:cs typeface="Lucida Sans Unicode"/>
              </a:rPr>
              <a:t>√</a:t>
            </a:r>
            <a:r>
              <a:rPr sz="3143" i="1" baseline="-45454" dirty="0">
                <a:latin typeface="Georgia"/>
                <a:cs typeface="Georgia"/>
              </a:rPr>
              <a:t>d</a:t>
            </a:r>
            <a:r>
              <a:rPr sz="3143" i="1" spc="956" baseline="-45454" dirty="0">
                <a:latin typeface="Georgia"/>
                <a:cs typeface="Georgia"/>
              </a:rPr>
              <a:t> </a:t>
            </a:r>
            <a:r>
              <a:rPr sz="2095" spc="95" dirty="0">
                <a:latin typeface="Calibri"/>
                <a:cs typeface="Calibri"/>
              </a:rPr>
              <a:t>)</a:t>
            </a:r>
            <a:r>
              <a:rPr sz="2095" i="1" spc="95" dirty="0">
                <a:latin typeface="Georgia"/>
                <a:cs typeface="Georgia"/>
              </a:rPr>
              <a:t>V</a:t>
            </a:r>
            <a:endParaRPr sz="2095">
              <a:latin typeface="Georgia"/>
              <a:cs typeface="Georg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20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67" dirty="0"/>
              <a:t>Self-</a:t>
            </a:r>
            <a:r>
              <a:rPr spc="-57" dirty="0"/>
              <a:t>attention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266275" y="2092836"/>
            <a:ext cx="3884990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57" dirty="0">
                <a:latin typeface="Tahoma"/>
                <a:cs typeface="Tahoma"/>
              </a:rPr>
              <a:t>Core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operation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the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Transformer: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3879" y="2941508"/>
            <a:ext cx="1309914" cy="120173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72573" marR="58058" indent="20562" algn="just">
              <a:lnSpc>
                <a:spcPct val="125299"/>
              </a:lnSpc>
              <a:spcBef>
                <a:spcPts val="190"/>
              </a:spcBef>
            </a:pPr>
            <a:r>
              <a:rPr sz="2095" i="1" dirty="0">
                <a:latin typeface="Georgia"/>
                <a:cs typeface="Georgia"/>
              </a:rPr>
              <a:t>Q</a:t>
            </a:r>
            <a:r>
              <a:rPr sz="2095" i="1" spc="57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267" dirty="0">
                <a:latin typeface="Calibri"/>
                <a:cs typeface="Calibri"/>
              </a:rPr>
              <a:t> </a:t>
            </a:r>
            <a:r>
              <a:rPr sz="2095" i="1" spc="-210" dirty="0">
                <a:latin typeface="Georgia"/>
                <a:cs typeface="Georgia"/>
              </a:rPr>
              <a:t>W</a:t>
            </a:r>
            <a:r>
              <a:rPr sz="2286" i="1" spc="-314" baseline="-10416" dirty="0">
                <a:latin typeface="Georgia"/>
                <a:cs typeface="Georgia"/>
              </a:rPr>
              <a:t>q</a:t>
            </a:r>
            <a:r>
              <a:rPr sz="2286" i="1" spc="185" baseline="-10416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 </a:t>
            </a:r>
            <a:r>
              <a:rPr sz="2095" i="1" spc="143" dirty="0">
                <a:latin typeface="Georgia"/>
                <a:cs typeface="Georgia"/>
              </a:rPr>
              <a:t>K</a:t>
            </a:r>
            <a:r>
              <a:rPr sz="2095" i="1" spc="1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210" dirty="0">
                <a:latin typeface="Calibri"/>
                <a:cs typeface="Calibri"/>
              </a:rPr>
              <a:t> </a:t>
            </a:r>
            <a:r>
              <a:rPr sz="2095" i="1" spc="-162" dirty="0">
                <a:latin typeface="Georgia"/>
                <a:cs typeface="Georgia"/>
              </a:rPr>
              <a:t>W</a:t>
            </a:r>
            <a:r>
              <a:rPr sz="2286" i="1" spc="-242" baseline="-13888" dirty="0">
                <a:latin typeface="Georgia"/>
                <a:cs typeface="Georgia"/>
              </a:rPr>
              <a:t>k</a:t>
            </a:r>
            <a:r>
              <a:rPr sz="2286" i="1" spc="114" baseline="-13888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 </a:t>
            </a:r>
            <a:r>
              <a:rPr sz="2095" i="1" spc="124" dirty="0">
                <a:latin typeface="Georgia"/>
                <a:cs typeface="Georgia"/>
              </a:rPr>
              <a:t>V</a:t>
            </a:r>
            <a:r>
              <a:rPr sz="2095" i="1" spc="3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114" dirty="0">
                <a:latin typeface="Calibri"/>
                <a:cs typeface="Calibri"/>
              </a:rPr>
              <a:t> </a:t>
            </a:r>
            <a:r>
              <a:rPr sz="2095" i="1" spc="-38" dirty="0">
                <a:latin typeface="Georgia"/>
                <a:cs typeface="Georgia"/>
              </a:rPr>
              <a:t>W</a:t>
            </a:r>
            <a:r>
              <a:rPr sz="2286" i="1" spc="-57" baseline="-10416" dirty="0">
                <a:latin typeface="Georgia"/>
                <a:cs typeface="Georgia"/>
              </a:rPr>
              <a:t>v</a:t>
            </a:r>
            <a:r>
              <a:rPr sz="2286" i="1" spc="-299" baseline="-10416" dirty="0">
                <a:latin typeface="Georgia"/>
                <a:cs typeface="Georgia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X</a:t>
            </a:r>
            <a:endParaRPr sz="2095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7374" y="3290847"/>
            <a:ext cx="728133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spc="162" dirty="0">
                <a:latin typeface="Georgia"/>
                <a:cs typeface="Georgia"/>
              </a:rPr>
              <a:t>QK</a:t>
            </a:r>
            <a:r>
              <a:rPr sz="2286" i="1" spc="242" baseline="27777" dirty="0">
                <a:latin typeface="Georgia"/>
                <a:cs typeface="Georgia"/>
              </a:rPr>
              <a:t>T</a:t>
            </a:r>
            <a:endParaRPr sz="2286" baseline="27777">
              <a:latin typeface="Georgia"/>
              <a:cs typeface="Georg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999945" y="3686218"/>
            <a:ext cx="614438" cy="64105"/>
            <a:chOff x="4407471" y="1935264"/>
            <a:chExt cx="322580" cy="33655"/>
          </a:xfrm>
        </p:grpSpPr>
        <p:sp>
          <p:nvSpPr>
            <p:cNvPr id="8" name="object 8"/>
            <p:cNvSpPr/>
            <p:nvPr/>
          </p:nvSpPr>
          <p:spPr>
            <a:xfrm>
              <a:off x="4407471" y="1938032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79">
                  <a:moveTo>
                    <a:pt x="0" y="0"/>
                  </a:moveTo>
                  <a:lnTo>
                    <a:pt x="322338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4586186" y="1965731"/>
              <a:ext cx="80645" cy="0"/>
            </a:xfrm>
            <a:custGeom>
              <a:avLst/>
              <a:gdLst/>
              <a:ahLst/>
              <a:cxnLst/>
              <a:rect l="l" t="t" r="r" b="b"/>
              <a:pathLst>
                <a:path w="80645">
                  <a:moveTo>
                    <a:pt x="0" y="0"/>
                  </a:moveTo>
                  <a:lnTo>
                    <a:pt x="80352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85739" y="3469371"/>
            <a:ext cx="2629505" cy="34444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dirty="0">
                <a:latin typeface="Georgia"/>
                <a:cs typeface="Georgia"/>
              </a:rPr>
              <a:t>Z</a:t>
            </a:r>
            <a:r>
              <a:rPr sz="2095" i="1" spc="181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38" dirty="0">
                <a:latin typeface="Calibri"/>
                <a:cs typeface="Calibri"/>
              </a:rPr>
              <a:t> </a:t>
            </a:r>
            <a:r>
              <a:rPr sz="2095" dirty="0">
                <a:latin typeface="Tahoma"/>
                <a:cs typeface="Tahoma"/>
              </a:rPr>
              <a:t>softmax</a:t>
            </a:r>
            <a:r>
              <a:rPr sz="2095" dirty="0">
                <a:latin typeface="Calibri"/>
                <a:cs typeface="Calibri"/>
              </a:rPr>
              <a:t>(</a:t>
            </a:r>
            <a:r>
              <a:rPr sz="2095" spc="562" dirty="0">
                <a:latin typeface="Calibri"/>
                <a:cs typeface="Calibri"/>
              </a:rPr>
              <a:t> </a:t>
            </a:r>
            <a:r>
              <a:rPr sz="3143" baseline="2525" dirty="0">
                <a:latin typeface="Lucida Sans Unicode"/>
                <a:cs typeface="Lucida Sans Unicode"/>
              </a:rPr>
              <a:t>√</a:t>
            </a:r>
            <a:r>
              <a:rPr sz="3143" i="1" baseline="-45454" dirty="0">
                <a:latin typeface="Georgia"/>
                <a:cs typeface="Georgia"/>
              </a:rPr>
              <a:t>d</a:t>
            </a:r>
            <a:r>
              <a:rPr sz="3143" i="1" spc="956" baseline="-45454" dirty="0">
                <a:latin typeface="Georgia"/>
                <a:cs typeface="Georgia"/>
              </a:rPr>
              <a:t> </a:t>
            </a:r>
            <a:r>
              <a:rPr sz="2095" spc="95" dirty="0">
                <a:latin typeface="Calibri"/>
                <a:cs typeface="Calibri"/>
              </a:rPr>
              <a:t>)</a:t>
            </a:r>
            <a:r>
              <a:rPr sz="2095" i="1" spc="95" dirty="0">
                <a:latin typeface="Georgia"/>
                <a:cs typeface="Georgia"/>
              </a:rPr>
              <a:t>V</a:t>
            </a:r>
            <a:endParaRPr sz="2095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8490" y="4525355"/>
            <a:ext cx="3002038" cy="82799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latin typeface="Tahoma"/>
                <a:cs typeface="Tahoma"/>
              </a:rPr>
              <a:t>Quadratic</a:t>
            </a:r>
            <a:r>
              <a:rPr sz="2095" spc="10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cost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67" dirty="0">
                <a:latin typeface="Tahoma"/>
                <a:cs typeface="Tahoma"/>
              </a:rPr>
              <a:t>Input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05" dirty="0">
                <a:latin typeface="Tahoma"/>
                <a:cs typeface="Tahoma"/>
              </a:rPr>
              <a:t>order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equivariant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20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48" dirty="0"/>
              <a:t>Multi-</a:t>
            </a:r>
            <a:r>
              <a:rPr dirty="0"/>
              <a:t>head</a:t>
            </a:r>
            <a:r>
              <a:rPr spc="-29" dirty="0"/>
              <a:t> </a:t>
            </a:r>
            <a:r>
              <a:rPr spc="-48" dirty="0"/>
              <a:t>attention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602303" y="2275111"/>
            <a:ext cx="3361265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Scaled</a:t>
            </a:r>
            <a:r>
              <a:rPr sz="2095" spc="-114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Dot-</a:t>
            </a:r>
            <a:r>
              <a:rPr sz="2095" dirty="0">
                <a:latin typeface="Tahoma"/>
                <a:cs typeface="Tahoma"/>
              </a:rPr>
              <a:t>Product</a:t>
            </a:r>
            <a:r>
              <a:rPr sz="2095" spc="-105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258" y="2593167"/>
            <a:ext cx="814410" cy="16178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0470" y="2275110"/>
            <a:ext cx="2369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Multi-</a:t>
            </a:r>
            <a:r>
              <a:rPr sz="2095" dirty="0">
                <a:latin typeface="Tahoma"/>
                <a:cs typeface="Tahoma"/>
              </a:rPr>
              <a:t>head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8447" y="2590268"/>
            <a:ext cx="1199726" cy="161783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42511" y="4002772"/>
            <a:ext cx="728133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spc="162" dirty="0">
                <a:latin typeface="Georgia"/>
                <a:cs typeface="Georgia"/>
              </a:rPr>
              <a:t>QK</a:t>
            </a:r>
            <a:r>
              <a:rPr sz="2286" i="1" spc="242" baseline="27777" dirty="0">
                <a:latin typeface="Georgia"/>
                <a:cs typeface="Georgia"/>
              </a:rPr>
              <a:t>T</a:t>
            </a:r>
            <a:endParaRPr sz="2286" baseline="27777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15082" y="4398144"/>
            <a:ext cx="614438" cy="64105"/>
            <a:chOff x="2840418" y="2309025"/>
            <a:chExt cx="322580" cy="33655"/>
          </a:xfrm>
        </p:grpSpPr>
        <p:sp>
          <p:nvSpPr>
            <p:cNvPr id="10" name="object 10"/>
            <p:cNvSpPr/>
            <p:nvPr/>
          </p:nvSpPr>
          <p:spPr>
            <a:xfrm>
              <a:off x="2840418" y="2311793"/>
              <a:ext cx="322580" cy="0"/>
            </a:xfrm>
            <a:custGeom>
              <a:avLst/>
              <a:gdLst/>
              <a:ahLst/>
              <a:cxnLst/>
              <a:rect l="l" t="t" r="r" b="b"/>
              <a:pathLst>
                <a:path w="322580">
                  <a:moveTo>
                    <a:pt x="0" y="0"/>
                  </a:moveTo>
                  <a:lnTo>
                    <a:pt x="322338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2992907" y="2339505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791" y="0"/>
                  </a:lnTo>
                </a:path>
              </a:pathLst>
            </a:custGeom>
            <a:ln w="5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31237" y="4181297"/>
            <a:ext cx="4699000" cy="34444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2095" i="1" dirty="0">
                <a:latin typeface="Georgia"/>
                <a:cs typeface="Georgia"/>
              </a:rPr>
              <a:t>Attention</a:t>
            </a:r>
            <a:r>
              <a:rPr sz="2095" dirty="0">
                <a:latin typeface="Calibri"/>
                <a:cs typeface="Calibri"/>
              </a:rPr>
              <a:t>(</a:t>
            </a:r>
            <a:r>
              <a:rPr sz="2095" i="1" dirty="0">
                <a:latin typeface="Georgia"/>
                <a:cs typeface="Georgia"/>
              </a:rPr>
              <a:t>Q</a:t>
            </a: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238" dirty="0">
                <a:latin typeface="Arial"/>
                <a:cs typeface="Arial"/>
              </a:rPr>
              <a:t> </a:t>
            </a:r>
            <a:r>
              <a:rPr sz="2095" i="1" spc="181" dirty="0">
                <a:latin typeface="Georgia"/>
                <a:cs typeface="Georgia"/>
              </a:rPr>
              <a:t>K</a:t>
            </a:r>
            <a:r>
              <a:rPr sz="2095" i="1" spc="181" dirty="0">
                <a:latin typeface="Arial"/>
                <a:cs typeface="Arial"/>
              </a:rPr>
              <a:t>,</a:t>
            </a:r>
            <a:r>
              <a:rPr sz="2095" i="1" spc="-238" dirty="0">
                <a:latin typeface="Arial"/>
                <a:cs typeface="Arial"/>
              </a:rPr>
              <a:t> </a:t>
            </a:r>
            <a:r>
              <a:rPr sz="2095" i="1" spc="124" dirty="0">
                <a:latin typeface="Georgia"/>
                <a:cs typeface="Georgia"/>
              </a:rPr>
              <a:t>V</a:t>
            </a:r>
            <a:r>
              <a:rPr sz="2095" i="1" spc="-210" dirty="0">
                <a:latin typeface="Georgia"/>
                <a:cs typeface="Georgia"/>
              </a:rPr>
              <a:t> </a:t>
            </a:r>
            <a:r>
              <a:rPr sz="2095" spc="152" dirty="0">
                <a:latin typeface="Calibri"/>
                <a:cs typeface="Calibri"/>
              </a:rPr>
              <a:t>)</a:t>
            </a:r>
            <a:r>
              <a:rPr sz="2095" spc="19" dirty="0">
                <a:latin typeface="Calibri"/>
                <a:cs typeface="Calibri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76" dirty="0">
                <a:latin typeface="Calibri"/>
                <a:cs typeface="Calibri"/>
              </a:rPr>
              <a:t> </a:t>
            </a:r>
            <a:r>
              <a:rPr sz="2095" i="1" spc="-19" dirty="0">
                <a:latin typeface="Georgia"/>
                <a:cs typeface="Georgia"/>
              </a:rPr>
              <a:t>softmax</a:t>
            </a:r>
            <a:r>
              <a:rPr sz="2095" spc="-19" dirty="0">
                <a:latin typeface="Calibri"/>
                <a:cs typeface="Calibri"/>
              </a:rPr>
              <a:t>(</a:t>
            </a:r>
            <a:r>
              <a:rPr sz="2095" spc="267" dirty="0">
                <a:latin typeface="Calibri"/>
                <a:cs typeface="Calibri"/>
              </a:rPr>
              <a:t> </a:t>
            </a:r>
            <a:r>
              <a:rPr sz="3143" baseline="2525" dirty="0">
                <a:latin typeface="Lucida Sans Unicode"/>
                <a:cs typeface="Lucida Sans Unicode"/>
              </a:rPr>
              <a:t>√</a:t>
            </a:r>
            <a:r>
              <a:rPr sz="3143" i="1" baseline="-40404" dirty="0">
                <a:latin typeface="Georgia"/>
                <a:cs typeface="Georgia"/>
              </a:rPr>
              <a:t>d</a:t>
            </a:r>
            <a:r>
              <a:rPr sz="2286" i="1" baseline="-69444" dirty="0">
                <a:latin typeface="Georgia"/>
                <a:cs typeface="Georgia"/>
              </a:rPr>
              <a:t>k</a:t>
            </a:r>
            <a:r>
              <a:rPr sz="2286" i="1" spc="798" baseline="-69444" dirty="0">
                <a:latin typeface="Georgia"/>
                <a:cs typeface="Georgia"/>
              </a:rPr>
              <a:t> </a:t>
            </a:r>
            <a:r>
              <a:rPr sz="2095" spc="95" dirty="0">
                <a:latin typeface="Calibri"/>
                <a:cs typeface="Calibri"/>
              </a:rPr>
              <a:t>)</a:t>
            </a:r>
            <a:r>
              <a:rPr sz="2095" i="1" spc="95" dirty="0">
                <a:latin typeface="Georgia"/>
                <a:cs typeface="Georgia"/>
              </a:rPr>
              <a:t>V</a:t>
            </a:r>
            <a:endParaRPr sz="2095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91439" y="4625722"/>
            <a:ext cx="7811103" cy="1019858"/>
          </a:xfrm>
          <a:prstGeom prst="rect">
            <a:avLst/>
          </a:prstGeom>
        </p:spPr>
        <p:txBody>
          <a:bodyPr vert="horz" wrap="square" lIns="0" tIns="163286" rIns="0" bIns="0" rtlCol="0">
            <a:spAutoFit/>
          </a:bodyPr>
          <a:lstStyle/>
          <a:p>
            <a:pPr marL="96764">
              <a:spcBef>
                <a:spcPts val="1286"/>
              </a:spcBef>
            </a:pPr>
            <a:r>
              <a:rPr sz="2095" i="1" spc="-48" dirty="0">
                <a:latin typeface="Georgia"/>
                <a:cs typeface="Georgia"/>
              </a:rPr>
              <a:t>MultiHead</a:t>
            </a:r>
            <a:r>
              <a:rPr sz="2095" spc="-48" dirty="0">
                <a:latin typeface="Calibri"/>
                <a:cs typeface="Calibri"/>
              </a:rPr>
              <a:t>(</a:t>
            </a:r>
            <a:r>
              <a:rPr sz="2095" i="1" spc="-48" dirty="0">
                <a:latin typeface="Georgia"/>
                <a:cs typeface="Georgia"/>
              </a:rPr>
              <a:t>Q</a:t>
            </a:r>
            <a:r>
              <a:rPr sz="2095" i="1" spc="-48" dirty="0">
                <a:latin typeface="Arial"/>
                <a:cs typeface="Arial"/>
              </a:rPr>
              <a:t>,</a:t>
            </a:r>
            <a:r>
              <a:rPr sz="2095" i="1" spc="-210" dirty="0">
                <a:latin typeface="Arial"/>
                <a:cs typeface="Arial"/>
              </a:rPr>
              <a:t> </a:t>
            </a:r>
            <a:r>
              <a:rPr sz="2095" i="1" spc="181" dirty="0">
                <a:latin typeface="Georgia"/>
                <a:cs typeface="Georgia"/>
              </a:rPr>
              <a:t>K</a:t>
            </a:r>
            <a:r>
              <a:rPr sz="2095" i="1" spc="181" dirty="0">
                <a:latin typeface="Arial"/>
                <a:cs typeface="Arial"/>
              </a:rPr>
              <a:t>,</a:t>
            </a:r>
            <a:r>
              <a:rPr sz="2095" i="1" spc="-210" dirty="0">
                <a:latin typeface="Arial"/>
                <a:cs typeface="Arial"/>
              </a:rPr>
              <a:t> </a:t>
            </a:r>
            <a:r>
              <a:rPr sz="2095" i="1" spc="124" dirty="0">
                <a:latin typeface="Georgia"/>
                <a:cs typeface="Georgia"/>
              </a:rPr>
              <a:t>V</a:t>
            </a:r>
            <a:r>
              <a:rPr sz="2095" i="1" spc="-190" dirty="0">
                <a:latin typeface="Georgia"/>
                <a:cs typeface="Georgia"/>
              </a:rPr>
              <a:t> </a:t>
            </a:r>
            <a:r>
              <a:rPr sz="2095" spc="152" dirty="0">
                <a:latin typeface="Calibri"/>
                <a:cs typeface="Calibri"/>
              </a:rPr>
              <a:t>)</a:t>
            </a:r>
            <a:r>
              <a:rPr sz="2095" spc="143" dirty="0">
                <a:latin typeface="Calibri"/>
                <a:cs typeface="Calibri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162" dirty="0">
                <a:latin typeface="Calibri"/>
                <a:cs typeface="Calibri"/>
              </a:rPr>
              <a:t> </a:t>
            </a:r>
            <a:r>
              <a:rPr sz="2095" i="1" dirty="0">
                <a:latin typeface="Georgia"/>
                <a:cs typeface="Georgia"/>
              </a:rPr>
              <a:t>Concat</a:t>
            </a:r>
            <a:r>
              <a:rPr sz="2095" dirty="0">
                <a:latin typeface="Calibri"/>
                <a:cs typeface="Calibri"/>
              </a:rPr>
              <a:t>(</a:t>
            </a:r>
            <a:r>
              <a:rPr sz="2095" i="1" dirty="0">
                <a:latin typeface="Georgia"/>
                <a:cs typeface="Georgia"/>
              </a:rPr>
              <a:t>H</a:t>
            </a:r>
            <a:r>
              <a:rPr sz="2286" baseline="-10416" dirty="0">
                <a:latin typeface="Trebuchet MS"/>
                <a:cs typeface="Trebuchet MS"/>
              </a:rPr>
              <a:t>1</a:t>
            </a: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210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...,</a:t>
            </a:r>
            <a:r>
              <a:rPr sz="2095" i="1" spc="-210" dirty="0">
                <a:latin typeface="Arial"/>
                <a:cs typeface="Arial"/>
              </a:rPr>
              <a:t> </a:t>
            </a:r>
            <a:r>
              <a:rPr sz="2095" i="1" spc="-114" dirty="0">
                <a:latin typeface="Georgia"/>
                <a:cs typeface="Georgia"/>
              </a:rPr>
              <a:t>H</a:t>
            </a:r>
            <a:r>
              <a:rPr sz="2286" i="1" spc="-170" baseline="-13888" dirty="0">
                <a:latin typeface="Georgia"/>
                <a:cs typeface="Georgia"/>
              </a:rPr>
              <a:t>h</a:t>
            </a:r>
            <a:r>
              <a:rPr sz="2286" i="1" spc="-299" baseline="-13888" dirty="0">
                <a:latin typeface="Georgia"/>
                <a:cs typeface="Georgia"/>
              </a:rPr>
              <a:t> </a:t>
            </a:r>
            <a:r>
              <a:rPr sz="2095" spc="143" dirty="0">
                <a:latin typeface="Calibri"/>
                <a:cs typeface="Calibri"/>
              </a:rPr>
              <a:t>)</a:t>
            </a:r>
            <a:r>
              <a:rPr sz="2095" i="1" spc="143" dirty="0">
                <a:latin typeface="Georgia"/>
                <a:cs typeface="Georgia"/>
              </a:rPr>
              <a:t>W</a:t>
            </a:r>
            <a:r>
              <a:rPr sz="2286" i="1" spc="213" baseline="31250" dirty="0">
                <a:latin typeface="Georgia"/>
                <a:cs typeface="Georgia"/>
              </a:rPr>
              <a:t>O</a:t>
            </a:r>
            <a:endParaRPr sz="2286" baseline="31250">
              <a:latin typeface="Georgia"/>
              <a:cs typeface="Georgia"/>
            </a:endParaRPr>
          </a:p>
          <a:p>
            <a:pPr marL="2151786">
              <a:lnSpc>
                <a:spcPts val="1846"/>
              </a:lnSpc>
              <a:spcBef>
                <a:spcPts val="1105"/>
              </a:spcBef>
            </a:pPr>
            <a:r>
              <a:rPr sz="2095" i="1" dirty="0">
                <a:latin typeface="Georgia"/>
                <a:cs typeface="Georgia"/>
              </a:rPr>
              <a:t>H</a:t>
            </a:r>
            <a:r>
              <a:rPr sz="2286" i="1" baseline="-10416" dirty="0">
                <a:latin typeface="Georgia"/>
                <a:cs typeface="Georgia"/>
              </a:rPr>
              <a:t>i</a:t>
            </a:r>
            <a:r>
              <a:rPr sz="2286" i="1" spc="743" baseline="-10416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200" dirty="0">
                <a:latin typeface="Calibri"/>
                <a:cs typeface="Calibri"/>
              </a:rPr>
              <a:t> </a:t>
            </a:r>
            <a:r>
              <a:rPr sz="2095" i="1" dirty="0">
                <a:latin typeface="Georgia"/>
                <a:cs typeface="Georgia"/>
              </a:rPr>
              <a:t>Attention</a:t>
            </a:r>
            <a:r>
              <a:rPr sz="2095" dirty="0">
                <a:latin typeface="Calibri"/>
                <a:cs typeface="Calibri"/>
              </a:rPr>
              <a:t>(</a:t>
            </a:r>
            <a:r>
              <a:rPr sz="2095" i="1" dirty="0">
                <a:latin typeface="Georgia"/>
                <a:cs typeface="Georgia"/>
              </a:rPr>
              <a:t>QW</a:t>
            </a:r>
            <a:r>
              <a:rPr sz="2286" i="1" baseline="38194" dirty="0">
                <a:latin typeface="Georgia"/>
                <a:cs typeface="Georgia"/>
              </a:rPr>
              <a:t>Q</a:t>
            </a: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190" dirty="0">
                <a:latin typeface="Arial"/>
                <a:cs typeface="Arial"/>
              </a:rPr>
              <a:t> </a:t>
            </a:r>
            <a:r>
              <a:rPr sz="2095" i="1" spc="217" dirty="0">
                <a:latin typeface="Georgia"/>
                <a:cs typeface="Georgia"/>
              </a:rPr>
              <a:t>KW</a:t>
            </a:r>
            <a:r>
              <a:rPr sz="2286" i="1" spc="328" baseline="31250" dirty="0">
                <a:latin typeface="Georgia"/>
                <a:cs typeface="Georgia"/>
              </a:rPr>
              <a:t>K</a:t>
            </a:r>
            <a:r>
              <a:rPr sz="2095" i="1" spc="217" dirty="0">
                <a:latin typeface="Arial"/>
                <a:cs typeface="Arial"/>
              </a:rPr>
              <a:t>,</a:t>
            </a:r>
            <a:r>
              <a:rPr sz="2095" i="1" spc="-181" dirty="0">
                <a:latin typeface="Arial"/>
                <a:cs typeface="Arial"/>
              </a:rPr>
              <a:t> </a:t>
            </a:r>
            <a:r>
              <a:rPr sz="2095" i="1" spc="200" dirty="0">
                <a:latin typeface="Georgia"/>
                <a:cs typeface="Georgia"/>
              </a:rPr>
              <a:t>VW</a:t>
            </a:r>
            <a:r>
              <a:rPr sz="2286" i="1" spc="299" baseline="31250" dirty="0">
                <a:latin typeface="Georgia"/>
                <a:cs typeface="Georgia"/>
              </a:rPr>
              <a:t>V</a:t>
            </a:r>
            <a:r>
              <a:rPr sz="2286" i="1" spc="-29" baseline="31250" dirty="0">
                <a:latin typeface="Georgia"/>
                <a:cs typeface="Georgia"/>
              </a:rPr>
              <a:t> </a:t>
            </a:r>
            <a:r>
              <a:rPr sz="2095" dirty="0">
                <a:latin typeface="Calibri"/>
                <a:cs typeface="Calibri"/>
              </a:rPr>
              <a:t>)</a:t>
            </a: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190" dirty="0">
                <a:latin typeface="Arial"/>
                <a:cs typeface="Arial"/>
              </a:rPr>
              <a:t> </a:t>
            </a:r>
            <a:r>
              <a:rPr sz="2095" i="1" dirty="0">
                <a:latin typeface="Georgia"/>
                <a:cs typeface="Georgia"/>
              </a:rPr>
              <a:t>i</a:t>
            </a:r>
            <a:r>
              <a:rPr sz="2095" i="1" spc="333" dirty="0">
                <a:latin typeface="Georgia"/>
                <a:cs typeface="Georgia"/>
              </a:rPr>
              <a:t> </a:t>
            </a:r>
            <a:r>
              <a:rPr sz="2095" spc="562" dirty="0">
                <a:latin typeface="Calibri"/>
                <a:cs typeface="Calibri"/>
              </a:rPr>
              <a:t>=</a:t>
            </a:r>
            <a:r>
              <a:rPr sz="2095" spc="190" dirty="0">
                <a:latin typeface="Calibri"/>
                <a:cs typeface="Calibri"/>
              </a:rPr>
              <a:t> </a:t>
            </a:r>
            <a:r>
              <a:rPr sz="2095" spc="-38" dirty="0">
                <a:latin typeface="Calibri"/>
                <a:cs typeface="Calibri"/>
              </a:rPr>
              <a:t>1</a:t>
            </a:r>
            <a:r>
              <a:rPr sz="2095" i="1" spc="-38" dirty="0">
                <a:latin typeface="Arial"/>
                <a:cs typeface="Arial"/>
              </a:rPr>
              <a:t>,</a:t>
            </a:r>
            <a:r>
              <a:rPr sz="2095" i="1" spc="-181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...,</a:t>
            </a:r>
            <a:r>
              <a:rPr sz="2095" i="1" spc="-190" dirty="0">
                <a:latin typeface="Arial"/>
                <a:cs typeface="Arial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h</a:t>
            </a:r>
            <a:endParaRPr sz="2095">
              <a:latin typeface="Georgia"/>
              <a:cs typeface="Georgia"/>
            </a:endParaRPr>
          </a:p>
          <a:p>
            <a:pPr marL="4460813">
              <a:lnSpc>
                <a:spcPts val="1162"/>
              </a:lnSpc>
              <a:tabLst>
                <a:tab pos="5259115" algn="l"/>
                <a:tab pos="6065883" algn="l"/>
              </a:tabLst>
            </a:pPr>
            <a:r>
              <a:rPr sz="1524" i="1" spc="-95" dirty="0">
                <a:latin typeface="Georgia"/>
                <a:cs typeface="Georgia"/>
              </a:rPr>
              <a:t>i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2286" i="1" spc="-143" baseline="3472" dirty="0">
                <a:latin typeface="Georgia"/>
                <a:cs typeface="Georgia"/>
              </a:rPr>
              <a:t>i</a:t>
            </a:r>
            <a:r>
              <a:rPr sz="2286" i="1" baseline="3472" dirty="0">
                <a:latin typeface="Georgia"/>
                <a:cs typeface="Georgia"/>
              </a:rPr>
              <a:t>	</a:t>
            </a:r>
            <a:r>
              <a:rPr sz="2286" i="1" spc="-143" baseline="3472" dirty="0">
                <a:latin typeface="Georgia"/>
                <a:cs typeface="Georgia"/>
              </a:rPr>
              <a:t>i</a:t>
            </a:r>
            <a:endParaRPr sz="2286" baseline="3472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3299" y="5820950"/>
            <a:ext cx="208038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19" dirty="0">
                <a:latin typeface="Georgia"/>
                <a:cs typeface="Georgia"/>
              </a:rPr>
              <a:t>Q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35031" y="6026666"/>
            <a:ext cx="1124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-95" dirty="0">
                <a:latin typeface="Georgia"/>
                <a:cs typeface="Georgia"/>
              </a:rPr>
              <a:t>i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71403" y="5878138"/>
            <a:ext cx="1041400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  <a:tabLst>
                <a:tab pos="575745" algn="l"/>
              </a:tabLst>
            </a:pPr>
            <a:r>
              <a:rPr sz="2095" i="1" spc="-95" dirty="0">
                <a:latin typeface="Georgia"/>
                <a:cs typeface="Georgia"/>
              </a:rPr>
              <a:t>W</a:t>
            </a:r>
            <a:r>
              <a:rPr sz="2095" i="1" dirty="0">
                <a:latin typeface="Georgia"/>
                <a:cs typeface="Georgia"/>
              </a:rPr>
              <a:t>	</a:t>
            </a:r>
            <a:r>
              <a:rPr sz="2095" spc="-295" dirty="0">
                <a:latin typeface="Lucida Sans Unicode"/>
                <a:cs typeface="Lucida Sans Unicode"/>
              </a:rPr>
              <a:t>∈</a:t>
            </a:r>
            <a:r>
              <a:rPr sz="2095" spc="-76" dirty="0">
                <a:latin typeface="Lucida Sans Unicode"/>
                <a:cs typeface="Lucida Sans Unicode"/>
              </a:rPr>
              <a:t> </a:t>
            </a:r>
            <a:r>
              <a:rPr sz="2095" spc="-95" dirty="0">
                <a:latin typeface="Arial MT"/>
                <a:cs typeface="Arial MT"/>
              </a:rPr>
              <a:t>R</a:t>
            </a:r>
            <a:endParaRPr sz="2095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63526" y="5840278"/>
            <a:ext cx="154819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-95" dirty="0">
                <a:latin typeface="Georgia"/>
                <a:cs typeface="Georgia"/>
              </a:rPr>
              <a:t>d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69360" y="5922564"/>
            <a:ext cx="846667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742662" algn="l"/>
              </a:tabLst>
            </a:pPr>
            <a:r>
              <a:rPr sz="1143" i="1" spc="-19" dirty="0">
                <a:latin typeface="Georgia"/>
                <a:cs typeface="Georgia"/>
              </a:rPr>
              <a:t>model</a:t>
            </a:r>
            <a:r>
              <a:rPr sz="1143" i="1" dirty="0">
                <a:latin typeface="Georgia"/>
                <a:cs typeface="Georgia"/>
              </a:rPr>
              <a:t>	</a:t>
            </a:r>
            <a:r>
              <a:rPr sz="1143" i="1" spc="-95" dirty="0">
                <a:latin typeface="Georgia"/>
                <a:cs typeface="Georgia"/>
              </a:rPr>
              <a:t>k</a:t>
            </a:r>
            <a:endParaRPr sz="1143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23607" y="5840279"/>
            <a:ext cx="10014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816445" algn="l"/>
              </a:tabLst>
            </a:pPr>
            <a:r>
              <a:rPr sz="1524" i="1" spc="-48" dirty="0">
                <a:latin typeface="Verdana"/>
                <a:cs typeface="Verdana"/>
              </a:rPr>
              <a:t>×</a:t>
            </a:r>
            <a:r>
              <a:rPr sz="1524" i="1" spc="-48" dirty="0">
                <a:latin typeface="Georgia"/>
                <a:cs typeface="Georgia"/>
              </a:rPr>
              <a:t>d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1524" i="1" spc="95" dirty="0">
                <a:latin typeface="Georgia"/>
                <a:cs typeface="Georgia"/>
              </a:rPr>
              <a:t>K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8835" y="6014474"/>
            <a:ext cx="1124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-95" dirty="0">
                <a:latin typeface="Georgia"/>
                <a:cs typeface="Georgia"/>
              </a:rPr>
              <a:t>i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97907" y="5878138"/>
            <a:ext cx="1172029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  <a:tabLst>
                <a:tab pos="706376" algn="l"/>
              </a:tabLst>
            </a:pP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238" dirty="0">
                <a:latin typeface="Arial"/>
                <a:cs typeface="Arial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W</a:t>
            </a:r>
            <a:r>
              <a:rPr sz="2095" i="1" dirty="0">
                <a:latin typeface="Georgia"/>
                <a:cs typeface="Georgia"/>
              </a:rPr>
              <a:t>	</a:t>
            </a:r>
            <a:r>
              <a:rPr sz="2095" spc="-295" dirty="0">
                <a:latin typeface="Lucida Sans Unicode"/>
                <a:cs typeface="Lucida Sans Unicode"/>
              </a:rPr>
              <a:t>∈</a:t>
            </a:r>
            <a:r>
              <a:rPr sz="2095" spc="-76" dirty="0">
                <a:latin typeface="Lucida Sans Unicode"/>
                <a:cs typeface="Lucida Sans Unicode"/>
              </a:rPr>
              <a:t> </a:t>
            </a:r>
            <a:r>
              <a:rPr sz="2095" spc="-95" dirty="0">
                <a:latin typeface="Arial MT"/>
                <a:cs typeface="Arial MT"/>
              </a:rPr>
              <a:t>R</a:t>
            </a:r>
            <a:endParaRPr sz="2095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6855" y="5922564"/>
            <a:ext cx="846667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742662" algn="l"/>
              </a:tabLst>
            </a:pPr>
            <a:r>
              <a:rPr sz="1143" i="1" spc="-19" dirty="0">
                <a:latin typeface="Georgia"/>
                <a:cs typeface="Georgia"/>
              </a:rPr>
              <a:t>model</a:t>
            </a:r>
            <a:r>
              <a:rPr sz="1143" i="1" dirty="0">
                <a:latin typeface="Georgia"/>
                <a:cs typeface="Georgia"/>
              </a:rPr>
              <a:t>	</a:t>
            </a:r>
            <a:r>
              <a:rPr sz="1143" i="1" spc="-95" dirty="0">
                <a:latin typeface="Georgia"/>
                <a:cs typeface="Georgia"/>
              </a:rPr>
              <a:t>k</a:t>
            </a:r>
            <a:endParaRPr sz="1143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20998" y="5840279"/>
            <a:ext cx="1556655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583002" algn="l"/>
                <a:tab pos="1377675" algn="l"/>
              </a:tabLst>
            </a:pPr>
            <a:r>
              <a:rPr sz="1524" i="1" spc="-95" dirty="0">
                <a:latin typeface="Georgia"/>
                <a:cs typeface="Georgia"/>
              </a:rPr>
              <a:t>d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1524" i="1" spc="-48" dirty="0">
                <a:latin typeface="Verdana"/>
                <a:cs typeface="Verdana"/>
              </a:rPr>
              <a:t>×</a:t>
            </a:r>
            <a:r>
              <a:rPr sz="1524" i="1" spc="-48" dirty="0">
                <a:latin typeface="Georgia"/>
                <a:cs typeface="Georgia"/>
              </a:rPr>
              <a:t>d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1524" i="1" spc="86" dirty="0">
                <a:latin typeface="Georgia"/>
                <a:cs typeface="Georgia"/>
              </a:rPr>
              <a:t>V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36307" y="6014474"/>
            <a:ext cx="1124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-95" dirty="0">
                <a:latin typeface="Georgia"/>
                <a:cs typeface="Georgia"/>
              </a:rPr>
              <a:t>i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55404" y="5878138"/>
            <a:ext cx="1173238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  <a:tabLst>
                <a:tab pos="708795" algn="l"/>
              </a:tabLst>
            </a:pP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238" dirty="0">
                <a:latin typeface="Arial"/>
                <a:cs typeface="Arial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W</a:t>
            </a:r>
            <a:r>
              <a:rPr sz="2095" i="1" dirty="0">
                <a:latin typeface="Georgia"/>
                <a:cs typeface="Georgia"/>
              </a:rPr>
              <a:t>	</a:t>
            </a:r>
            <a:r>
              <a:rPr sz="2095" spc="-295" dirty="0">
                <a:latin typeface="Lucida Sans Unicode"/>
                <a:cs typeface="Lucida Sans Unicode"/>
              </a:rPr>
              <a:t>∈</a:t>
            </a:r>
            <a:r>
              <a:rPr sz="2095" spc="-76" dirty="0">
                <a:latin typeface="Lucida Sans Unicode"/>
                <a:cs typeface="Lucida Sans Unicode"/>
              </a:rPr>
              <a:t> </a:t>
            </a:r>
            <a:r>
              <a:rPr sz="2095" spc="-95" dirty="0">
                <a:latin typeface="Arial MT"/>
                <a:cs typeface="Arial MT"/>
              </a:rPr>
              <a:t>R</a:t>
            </a:r>
            <a:endParaRPr sz="2095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85876" y="5922565"/>
            <a:ext cx="846667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742662" algn="l"/>
              </a:tabLst>
            </a:pPr>
            <a:r>
              <a:rPr sz="1143" i="1" spc="-19" dirty="0">
                <a:latin typeface="Georgia"/>
                <a:cs typeface="Georgia"/>
              </a:rPr>
              <a:t>model</a:t>
            </a:r>
            <a:r>
              <a:rPr sz="1143" i="1" dirty="0">
                <a:latin typeface="Georgia"/>
                <a:cs typeface="Georgia"/>
              </a:rPr>
              <a:t>	</a:t>
            </a:r>
            <a:r>
              <a:rPr sz="1714" i="1" spc="-143" baseline="4629" dirty="0">
                <a:latin typeface="Georgia"/>
                <a:cs typeface="Georgia"/>
              </a:rPr>
              <a:t>v</a:t>
            </a:r>
            <a:endParaRPr sz="1714" baseline="4629">
              <a:latin typeface="Georgia"/>
              <a:cs typeface="Georg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80019" y="5840279"/>
            <a:ext cx="15602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583002" algn="l"/>
                <a:tab pos="1375256" algn="l"/>
              </a:tabLst>
            </a:pPr>
            <a:r>
              <a:rPr sz="1524" i="1" spc="-95" dirty="0">
                <a:latin typeface="Georgia"/>
                <a:cs typeface="Georgia"/>
              </a:rPr>
              <a:t>d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1524" i="1" spc="-48" dirty="0">
                <a:latin typeface="Verdana"/>
                <a:cs typeface="Verdana"/>
              </a:rPr>
              <a:t>×</a:t>
            </a:r>
            <a:r>
              <a:rPr sz="1524" i="1" spc="-48" dirty="0">
                <a:latin typeface="Georgia"/>
                <a:cs typeface="Georgia"/>
              </a:rPr>
              <a:t>d</a:t>
            </a:r>
            <a:r>
              <a:rPr sz="1524" i="1" dirty="0">
                <a:latin typeface="Georgia"/>
                <a:cs typeface="Georgia"/>
              </a:rPr>
              <a:t>	</a:t>
            </a:r>
            <a:r>
              <a:rPr sz="1524" i="1" spc="19" dirty="0">
                <a:latin typeface="Georgia"/>
                <a:cs typeface="Georgia"/>
              </a:rPr>
              <a:t>O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93877" y="6014474"/>
            <a:ext cx="112486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spc="-95" dirty="0">
                <a:latin typeface="Georgia"/>
                <a:cs typeface="Georgia"/>
              </a:rPr>
              <a:t>i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12973" y="5878138"/>
            <a:ext cx="1158724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  <a:tabLst>
                <a:tab pos="693071" algn="l"/>
              </a:tabLst>
            </a:pPr>
            <a:r>
              <a:rPr sz="2095" i="1" dirty="0">
                <a:latin typeface="Arial"/>
                <a:cs typeface="Arial"/>
              </a:rPr>
              <a:t>,</a:t>
            </a:r>
            <a:r>
              <a:rPr sz="2095" i="1" spc="-238" dirty="0">
                <a:latin typeface="Arial"/>
                <a:cs typeface="Arial"/>
              </a:rPr>
              <a:t> </a:t>
            </a:r>
            <a:r>
              <a:rPr sz="2095" i="1" spc="-95" dirty="0">
                <a:latin typeface="Georgia"/>
                <a:cs typeface="Georgia"/>
              </a:rPr>
              <a:t>W</a:t>
            </a:r>
            <a:r>
              <a:rPr sz="2095" i="1" dirty="0">
                <a:latin typeface="Georgia"/>
                <a:cs typeface="Georgia"/>
              </a:rPr>
              <a:t>	</a:t>
            </a:r>
            <a:r>
              <a:rPr sz="2095" spc="-295" dirty="0">
                <a:latin typeface="Lucida Sans Unicode"/>
                <a:cs typeface="Lucida Sans Unicode"/>
              </a:rPr>
              <a:t>∈</a:t>
            </a:r>
            <a:r>
              <a:rPr sz="2095" spc="-76" dirty="0">
                <a:latin typeface="Lucida Sans Unicode"/>
                <a:cs typeface="Lucida Sans Unicode"/>
              </a:rPr>
              <a:t> </a:t>
            </a:r>
            <a:r>
              <a:rPr sz="2095" spc="-95" dirty="0">
                <a:latin typeface="Arial MT"/>
                <a:cs typeface="Arial MT"/>
              </a:rPr>
              <a:t>R</a:t>
            </a:r>
            <a:endParaRPr sz="2095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22373" y="5840278"/>
            <a:ext cx="621695" cy="25775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524" i="1" dirty="0">
                <a:latin typeface="Georgia"/>
                <a:cs typeface="Georgia"/>
              </a:rPr>
              <a:t>hd</a:t>
            </a:r>
            <a:r>
              <a:rPr sz="1524" i="1" spc="267" dirty="0">
                <a:latin typeface="Georgia"/>
                <a:cs typeface="Georgia"/>
              </a:rPr>
              <a:t> </a:t>
            </a:r>
            <a:r>
              <a:rPr sz="1524" i="1" spc="-48" dirty="0">
                <a:latin typeface="Verdana"/>
                <a:cs typeface="Verdana"/>
              </a:rPr>
              <a:t>×</a:t>
            </a:r>
            <a:r>
              <a:rPr sz="1524" i="1" spc="-48" dirty="0">
                <a:latin typeface="Georgia"/>
                <a:cs typeface="Georgia"/>
              </a:rPr>
              <a:t>d</a:t>
            </a:r>
            <a:endParaRPr sz="1524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34064" y="5922564"/>
            <a:ext cx="845457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  <a:tabLst>
                <a:tab pos="384636" algn="l"/>
              </a:tabLst>
            </a:pPr>
            <a:r>
              <a:rPr sz="1714" i="1" spc="-143" baseline="4629" dirty="0">
                <a:latin typeface="Georgia"/>
                <a:cs typeface="Georgia"/>
              </a:rPr>
              <a:t>v</a:t>
            </a:r>
            <a:r>
              <a:rPr sz="1714" i="1" baseline="4629" dirty="0">
                <a:latin typeface="Georgia"/>
                <a:cs typeface="Georgia"/>
              </a:rPr>
              <a:t>	</a:t>
            </a:r>
            <a:r>
              <a:rPr sz="1143" i="1" spc="-19" dirty="0">
                <a:latin typeface="Georgia"/>
                <a:cs typeface="Georgia"/>
              </a:rPr>
              <a:t>model</a:t>
            </a:r>
            <a:endParaRPr sz="1143">
              <a:latin typeface="Georgia"/>
              <a:cs typeface="Georgi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34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6131076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Original</a:t>
            </a: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 Transformer </a:t>
            </a: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(Vaswani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et</a:t>
            </a: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al.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38" dirty="0">
                <a:solidFill>
                  <a:srgbClr val="595959"/>
                </a:solidFill>
                <a:latin typeface="Tahoma"/>
                <a:cs typeface="Tahoma"/>
                <a:hlinkClick r:id="rId2" action="ppaction://hlinksldjump"/>
              </a:rPr>
              <a:t>2017</a:t>
            </a: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)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2369" y="1394991"/>
            <a:ext cx="3496196" cy="51448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22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3" name="object 3"/>
          <p:cNvSpPr txBox="1"/>
          <p:nvPr/>
        </p:nvSpPr>
        <p:spPr>
          <a:xfrm>
            <a:off x="1266274" y="733861"/>
            <a:ext cx="5568648" cy="1057167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Seq2Seq</a:t>
            </a:r>
            <a:r>
              <a:rPr sz="2667" spc="-105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Translation:</a:t>
            </a:r>
            <a:r>
              <a:rPr sz="2667" spc="133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Apple</a:t>
            </a:r>
            <a:r>
              <a:rPr sz="2667" spc="-105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to</a:t>
            </a:r>
            <a:r>
              <a:rPr sz="2667" spc="-105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Pomme</a:t>
            </a:r>
            <a:endParaRPr sz="2667">
              <a:latin typeface="Tahoma"/>
              <a:cs typeface="Tahoma"/>
            </a:endParaRPr>
          </a:p>
          <a:p>
            <a:pPr marL="3025080">
              <a:spcBef>
                <a:spcPts val="2467"/>
              </a:spcBef>
            </a:pPr>
            <a:r>
              <a:rPr sz="1905" spc="-19" dirty="0">
                <a:latin typeface="Tahoma"/>
                <a:cs typeface="Tahoma"/>
              </a:rPr>
              <a:t>Encoder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65816" y="2856885"/>
            <a:ext cx="705152" cy="705152"/>
            <a:chOff x="504553" y="1499864"/>
            <a:chExt cx="370205" cy="370205"/>
          </a:xfrm>
        </p:grpSpPr>
        <p:sp>
          <p:nvSpPr>
            <p:cNvPr id="5" name="object 5"/>
            <p:cNvSpPr/>
            <p:nvPr/>
          </p:nvSpPr>
          <p:spPr>
            <a:xfrm>
              <a:off x="509633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509633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836202" y="2998442"/>
            <a:ext cx="164495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a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56540" y="2856885"/>
            <a:ext cx="705152" cy="705152"/>
            <a:chOff x="1234683" y="1499864"/>
            <a:chExt cx="370205" cy="370205"/>
          </a:xfrm>
        </p:grpSpPr>
        <p:sp>
          <p:nvSpPr>
            <p:cNvPr id="9" name="object 9"/>
            <p:cNvSpPr/>
            <p:nvPr/>
          </p:nvSpPr>
          <p:spPr>
            <a:xfrm>
              <a:off x="1239763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9763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22581" y="2975678"/>
            <a:ext cx="174171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p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47266" y="2856885"/>
            <a:ext cx="705152" cy="705152"/>
            <a:chOff x="1964814" y="1499864"/>
            <a:chExt cx="370205" cy="370205"/>
          </a:xfrm>
        </p:grpSpPr>
        <p:sp>
          <p:nvSpPr>
            <p:cNvPr id="13" name="object 13"/>
            <p:cNvSpPr/>
            <p:nvPr/>
          </p:nvSpPr>
          <p:spPr>
            <a:xfrm>
              <a:off x="1969894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969894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13269" y="2975678"/>
            <a:ext cx="174171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p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37992" y="2856885"/>
            <a:ext cx="705152" cy="705152"/>
            <a:chOff x="2694945" y="1499864"/>
            <a:chExt cx="370205" cy="370205"/>
          </a:xfrm>
        </p:grpSpPr>
        <p:sp>
          <p:nvSpPr>
            <p:cNvPr id="17" name="object 17"/>
            <p:cNvSpPr/>
            <p:nvPr/>
          </p:nvSpPr>
          <p:spPr>
            <a:xfrm>
              <a:off x="2700025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2700025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037482" y="3027857"/>
            <a:ext cx="106438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l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128717" y="2856885"/>
            <a:ext cx="705152" cy="705152"/>
            <a:chOff x="3425076" y="1499864"/>
            <a:chExt cx="370205" cy="370205"/>
          </a:xfrm>
        </p:grpSpPr>
        <p:sp>
          <p:nvSpPr>
            <p:cNvPr id="21" name="object 21"/>
            <p:cNvSpPr/>
            <p:nvPr/>
          </p:nvSpPr>
          <p:spPr>
            <a:xfrm>
              <a:off x="3430156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3430156" y="15049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03494" y="2998442"/>
            <a:ext cx="156029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e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347266" y="5276195"/>
            <a:ext cx="705152" cy="705152"/>
            <a:chOff x="1964814" y="2770002"/>
            <a:chExt cx="370205" cy="370205"/>
          </a:xfrm>
        </p:grpSpPr>
        <p:sp>
          <p:nvSpPr>
            <p:cNvPr id="25" name="object 25"/>
            <p:cNvSpPr/>
            <p:nvPr/>
          </p:nvSpPr>
          <p:spPr>
            <a:xfrm>
              <a:off x="1969894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69894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613269" y="5394943"/>
            <a:ext cx="174171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p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37992" y="5276195"/>
            <a:ext cx="705152" cy="705152"/>
            <a:chOff x="2694945" y="2770002"/>
            <a:chExt cx="370205" cy="370205"/>
          </a:xfrm>
        </p:grpSpPr>
        <p:sp>
          <p:nvSpPr>
            <p:cNvPr id="29" name="object 29"/>
            <p:cNvSpPr/>
            <p:nvPr/>
          </p:nvSpPr>
          <p:spPr>
            <a:xfrm>
              <a:off x="2700025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700025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006034" y="5417731"/>
            <a:ext cx="169333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o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128717" y="5276195"/>
            <a:ext cx="705152" cy="705152"/>
            <a:chOff x="3425076" y="2770002"/>
            <a:chExt cx="370205" cy="370205"/>
          </a:xfrm>
        </p:grpSpPr>
        <p:sp>
          <p:nvSpPr>
            <p:cNvPr id="33" name="object 33"/>
            <p:cNvSpPr/>
            <p:nvPr/>
          </p:nvSpPr>
          <p:spPr>
            <a:xfrm>
              <a:off x="3430156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3430156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361307" y="5418335"/>
            <a:ext cx="240693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m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519443" y="5276195"/>
            <a:ext cx="705152" cy="705152"/>
            <a:chOff x="4155207" y="2770002"/>
            <a:chExt cx="370205" cy="370205"/>
          </a:xfrm>
        </p:grpSpPr>
        <p:sp>
          <p:nvSpPr>
            <p:cNvPr id="37" name="object 37"/>
            <p:cNvSpPr/>
            <p:nvPr/>
          </p:nvSpPr>
          <p:spPr>
            <a:xfrm>
              <a:off x="4160287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4160287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752017" y="5418335"/>
            <a:ext cx="240693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m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910167" y="5276195"/>
            <a:ext cx="705152" cy="705152"/>
            <a:chOff x="4885337" y="2770002"/>
            <a:chExt cx="370205" cy="370205"/>
          </a:xfrm>
        </p:grpSpPr>
        <p:sp>
          <p:nvSpPr>
            <p:cNvPr id="41" name="object 41"/>
            <p:cNvSpPr/>
            <p:nvPr/>
          </p:nvSpPr>
          <p:spPr>
            <a:xfrm>
              <a:off x="4890417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360004" y="0"/>
                  </a:moveTo>
                  <a:lnTo>
                    <a:pt x="0" y="0"/>
                  </a:lnTo>
                  <a:lnTo>
                    <a:pt x="0" y="360004"/>
                  </a:lnTo>
                  <a:lnTo>
                    <a:pt x="360004" y="360004"/>
                  </a:lnTo>
                  <a:lnTo>
                    <a:pt x="36000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4890417" y="277508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360004"/>
                  </a:moveTo>
                  <a:lnTo>
                    <a:pt x="360004" y="360004"/>
                  </a:lnTo>
                  <a:lnTo>
                    <a:pt x="360004" y="0"/>
                  </a:lnTo>
                  <a:lnTo>
                    <a:pt x="0" y="0"/>
                  </a:lnTo>
                  <a:lnTo>
                    <a:pt x="0" y="360004"/>
                  </a:lnTo>
                  <a:close/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184915" y="5417731"/>
            <a:ext cx="156029" cy="316363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95" dirty="0">
                <a:latin typeface="Tahoma"/>
                <a:cs typeface="Tahoma"/>
              </a:rPr>
              <a:t>e</a:t>
            </a:r>
            <a:endParaRPr sz="1905">
              <a:latin typeface="Tahoma"/>
              <a:cs typeface="Tahoma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270854" y="3124529"/>
            <a:ext cx="7993743" cy="2589590"/>
            <a:chOff x="874698" y="1640377"/>
            <a:chExt cx="4196715" cy="1359535"/>
          </a:xfrm>
        </p:grpSpPr>
        <p:sp>
          <p:nvSpPr>
            <p:cNvPr id="45" name="object 45"/>
            <p:cNvSpPr/>
            <p:nvPr/>
          </p:nvSpPr>
          <p:spPr>
            <a:xfrm>
              <a:off x="2158513" y="1870010"/>
              <a:ext cx="1452245" cy="894715"/>
            </a:xfrm>
            <a:custGeom>
              <a:avLst/>
              <a:gdLst/>
              <a:ahLst/>
              <a:cxnLst/>
              <a:rect l="l" t="t" r="r" b="b"/>
              <a:pathLst>
                <a:path w="1452245" h="894714">
                  <a:moveTo>
                    <a:pt x="1451645" y="0"/>
                  </a:moveTo>
                  <a:lnTo>
                    <a:pt x="0" y="894701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54204" y="2716740"/>
              <a:ext cx="48895" cy="67310"/>
            </a:xfrm>
            <a:custGeom>
              <a:avLst/>
              <a:gdLst/>
              <a:ahLst/>
              <a:cxnLst/>
              <a:rect l="l" t="t" r="r" b="b"/>
              <a:pathLst>
                <a:path w="48894" h="67310">
                  <a:moveTo>
                    <a:pt x="48301" y="67264"/>
                  </a:moveTo>
                  <a:lnTo>
                    <a:pt x="35312" y="57033"/>
                  </a:lnTo>
                  <a:lnTo>
                    <a:pt x="22745" y="51399"/>
                  </a:lnTo>
                  <a:lnTo>
                    <a:pt x="10881" y="49539"/>
                  </a:lnTo>
                  <a:lnTo>
                    <a:pt x="0" y="50626"/>
                  </a:lnTo>
                  <a:lnTo>
                    <a:pt x="5861" y="41394"/>
                  </a:lnTo>
                  <a:lnTo>
                    <a:pt x="9531" y="29959"/>
                  </a:lnTo>
                  <a:lnTo>
                    <a:pt x="10147" y="16201"/>
                  </a:lnTo>
                  <a:lnTo>
                    <a:pt x="6844" y="0"/>
                  </a:lnTo>
                </a:path>
              </a:pathLst>
            </a:custGeom>
            <a:ln w="101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886404" y="1870010"/>
              <a:ext cx="723900" cy="892175"/>
            </a:xfrm>
            <a:custGeom>
              <a:avLst/>
              <a:gdLst/>
              <a:ahLst/>
              <a:cxnLst/>
              <a:rect l="l" t="t" r="r" b="b"/>
              <a:pathLst>
                <a:path w="723900" h="892175">
                  <a:moveTo>
                    <a:pt x="723754" y="0"/>
                  </a:moveTo>
                  <a:lnTo>
                    <a:pt x="0" y="89215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872940" y="2716046"/>
              <a:ext cx="61594" cy="50165"/>
            </a:xfrm>
            <a:custGeom>
              <a:avLst/>
              <a:gdLst/>
              <a:ahLst/>
              <a:cxnLst/>
              <a:rect l="l" t="t" r="r" b="b"/>
              <a:pathLst>
                <a:path w="61594" h="50164">
                  <a:moveTo>
                    <a:pt x="61363" y="49780"/>
                  </a:moveTo>
                  <a:lnTo>
                    <a:pt x="45722" y="44417"/>
                  </a:lnTo>
                  <a:lnTo>
                    <a:pt x="31999" y="43255"/>
                  </a:lnTo>
                  <a:lnTo>
                    <a:pt x="20186" y="45421"/>
                  </a:lnTo>
                  <a:lnTo>
                    <a:pt x="10276" y="50044"/>
                  </a:lnTo>
                  <a:lnTo>
                    <a:pt x="12755" y="39393"/>
                  </a:lnTo>
                  <a:lnTo>
                    <a:pt x="12439" y="27387"/>
                  </a:lnTo>
                  <a:lnTo>
                    <a:pt x="8472" y="14199"/>
                  </a:lnTo>
                  <a:lnTo>
                    <a:pt x="0" y="0"/>
                  </a:lnTo>
                </a:path>
              </a:pathLst>
            </a:custGeom>
            <a:ln w="101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3610158" y="1870010"/>
              <a:ext cx="0" cy="890269"/>
            </a:xfrm>
            <a:custGeom>
              <a:avLst/>
              <a:gdLst/>
              <a:ahLst/>
              <a:cxnLst/>
              <a:rect l="l" t="t" r="r" b="b"/>
              <a:pathLst>
                <a:path h="890269">
                  <a:moveTo>
                    <a:pt x="0" y="0"/>
                  </a:moveTo>
                  <a:lnTo>
                    <a:pt x="0" y="889889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3570649" y="2732569"/>
              <a:ext cx="79375" cy="32384"/>
            </a:xfrm>
            <a:custGeom>
              <a:avLst/>
              <a:gdLst/>
              <a:ahLst/>
              <a:cxnLst/>
              <a:rect l="l" t="t" r="r" b="b"/>
              <a:pathLst>
                <a:path w="79375" h="32385">
                  <a:moveTo>
                    <a:pt x="79018" y="0"/>
                  </a:moveTo>
                  <a:lnTo>
                    <a:pt x="63492" y="5689"/>
                  </a:lnTo>
                  <a:lnTo>
                    <a:pt x="52102" y="13432"/>
                  </a:lnTo>
                  <a:lnTo>
                    <a:pt x="44293" y="22556"/>
                  </a:lnTo>
                  <a:lnTo>
                    <a:pt x="39509" y="32390"/>
                  </a:lnTo>
                  <a:lnTo>
                    <a:pt x="34724" y="22556"/>
                  </a:lnTo>
                  <a:lnTo>
                    <a:pt x="26915" y="13432"/>
                  </a:lnTo>
                  <a:lnTo>
                    <a:pt x="15525" y="5689"/>
                  </a:lnTo>
                  <a:lnTo>
                    <a:pt x="0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3610158" y="1870010"/>
              <a:ext cx="723900" cy="892175"/>
            </a:xfrm>
            <a:custGeom>
              <a:avLst/>
              <a:gdLst/>
              <a:ahLst/>
              <a:cxnLst/>
              <a:rect l="l" t="t" r="r" b="b"/>
              <a:pathLst>
                <a:path w="723900" h="892175">
                  <a:moveTo>
                    <a:pt x="0" y="0"/>
                  </a:moveTo>
                  <a:lnTo>
                    <a:pt x="723754" y="89215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4286013" y="2716046"/>
              <a:ext cx="61594" cy="50165"/>
            </a:xfrm>
            <a:custGeom>
              <a:avLst/>
              <a:gdLst/>
              <a:ahLst/>
              <a:cxnLst/>
              <a:rect l="l" t="t" r="r" b="b"/>
              <a:pathLst>
                <a:path w="61595" h="50164">
                  <a:moveTo>
                    <a:pt x="61363" y="0"/>
                  </a:moveTo>
                  <a:lnTo>
                    <a:pt x="52890" y="14199"/>
                  </a:lnTo>
                  <a:lnTo>
                    <a:pt x="48923" y="27387"/>
                  </a:lnTo>
                  <a:lnTo>
                    <a:pt x="48607" y="39393"/>
                  </a:lnTo>
                  <a:lnTo>
                    <a:pt x="51087" y="50044"/>
                  </a:lnTo>
                  <a:lnTo>
                    <a:pt x="41177" y="45421"/>
                  </a:lnTo>
                  <a:lnTo>
                    <a:pt x="29364" y="43255"/>
                  </a:lnTo>
                  <a:lnTo>
                    <a:pt x="15641" y="44417"/>
                  </a:lnTo>
                  <a:lnTo>
                    <a:pt x="0" y="49780"/>
                  </a:lnTo>
                </a:path>
              </a:pathLst>
            </a:custGeom>
            <a:ln w="101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3610158" y="1870010"/>
              <a:ext cx="1452245" cy="894715"/>
            </a:xfrm>
            <a:custGeom>
              <a:avLst/>
              <a:gdLst/>
              <a:ahLst/>
              <a:cxnLst/>
              <a:rect l="l" t="t" r="r" b="b"/>
              <a:pathLst>
                <a:path w="1452245" h="894714">
                  <a:moveTo>
                    <a:pt x="0" y="0"/>
                  </a:moveTo>
                  <a:lnTo>
                    <a:pt x="1451645" y="894701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5017811" y="2716740"/>
              <a:ext cx="48895" cy="67310"/>
            </a:xfrm>
            <a:custGeom>
              <a:avLst/>
              <a:gdLst/>
              <a:ahLst/>
              <a:cxnLst/>
              <a:rect l="l" t="t" r="r" b="b"/>
              <a:pathLst>
                <a:path w="48895" h="67310">
                  <a:moveTo>
                    <a:pt x="41456" y="0"/>
                  </a:moveTo>
                  <a:lnTo>
                    <a:pt x="38153" y="16201"/>
                  </a:lnTo>
                  <a:lnTo>
                    <a:pt x="38769" y="29959"/>
                  </a:lnTo>
                  <a:lnTo>
                    <a:pt x="42439" y="41394"/>
                  </a:lnTo>
                  <a:lnTo>
                    <a:pt x="48301" y="50626"/>
                  </a:lnTo>
                  <a:lnTo>
                    <a:pt x="37419" y="49539"/>
                  </a:lnTo>
                  <a:lnTo>
                    <a:pt x="25555" y="51399"/>
                  </a:lnTo>
                  <a:lnTo>
                    <a:pt x="12988" y="57033"/>
                  </a:lnTo>
                  <a:lnTo>
                    <a:pt x="0" y="67264"/>
                  </a:lnTo>
                </a:path>
              </a:pathLst>
            </a:custGeom>
            <a:ln w="101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874698" y="1684947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4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1197251" y="1645438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4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1604829" y="1684947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1927381" y="1645438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334959" y="1684947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657512" y="1645438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3065090" y="1684947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3387643" y="1645438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334959" y="2955084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657512" y="2915575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3065090" y="2955084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3387643" y="2915575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3795221" y="2955084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4117774" y="2915575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4525352" y="2955084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0" y="0"/>
                  </a:moveTo>
                  <a:lnTo>
                    <a:pt x="349882" y="0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4847905" y="2915575"/>
              <a:ext cx="32384" cy="79375"/>
            </a:xfrm>
            <a:custGeom>
              <a:avLst/>
              <a:gdLst/>
              <a:ahLst/>
              <a:cxnLst/>
              <a:rect l="l" t="t" r="r" b="b"/>
              <a:pathLst>
                <a:path w="32385" h="79375">
                  <a:moveTo>
                    <a:pt x="0" y="0"/>
                  </a:moveTo>
                  <a:lnTo>
                    <a:pt x="5689" y="15525"/>
                  </a:lnTo>
                  <a:lnTo>
                    <a:pt x="13432" y="26915"/>
                  </a:lnTo>
                  <a:lnTo>
                    <a:pt x="22556" y="34724"/>
                  </a:lnTo>
                  <a:lnTo>
                    <a:pt x="32390" y="39509"/>
                  </a:lnTo>
                  <a:lnTo>
                    <a:pt x="22556" y="44293"/>
                  </a:lnTo>
                  <a:lnTo>
                    <a:pt x="13432" y="52102"/>
                  </a:lnTo>
                  <a:lnTo>
                    <a:pt x="5689" y="63492"/>
                  </a:lnTo>
                  <a:lnTo>
                    <a:pt x="0" y="79018"/>
                  </a:lnTo>
                </a:path>
              </a:pathLst>
            </a:custGeom>
            <a:ln w="101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pic>
        <p:nvPicPr>
          <p:cNvPr id="71" name="object 7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23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dirty="0"/>
              <a:t>ViT:</a:t>
            </a:r>
            <a:r>
              <a:rPr spc="67" dirty="0"/>
              <a:t> </a:t>
            </a:r>
            <a:r>
              <a:rPr dirty="0"/>
              <a:t>Vision</a:t>
            </a:r>
            <a:r>
              <a:rPr spc="67" dirty="0"/>
              <a:t> </a:t>
            </a:r>
            <a:r>
              <a:rPr spc="-105" dirty="0"/>
              <a:t>Transformers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266275" y="2117052"/>
            <a:ext cx="2403324" cy="67960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229" dirty="0">
                <a:latin typeface="Arial Black"/>
                <a:cs typeface="Arial Black"/>
              </a:rPr>
              <a:t>Vision</a:t>
            </a:r>
            <a:r>
              <a:rPr sz="2095" spc="76" dirty="0">
                <a:latin typeface="Arial Black"/>
                <a:cs typeface="Arial Black"/>
              </a:rPr>
              <a:t> </a:t>
            </a:r>
            <a:r>
              <a:rPr sz="2095" spc="-229" dirty="0">
                <a:latin typeface="Arial Black"/>
                <a:cs typeface="Arial Black"/>
              </a:rPr>
              <a:t>Transformer</a:t>
            </a:r>
            <a:r>
              <a:rPr sz="2095" spc="-229" dirty="0">
                <a:latin typeface="Tahoma"/>
                <a:cs typeface="Tahoma"/>
              </a:rPr>
              <a:t>,</a:t>
            </a:r>
            <a:endParaRPr sz="2095">
              <a:latin typeface="Tahoma"/>
              <a:cs typeface="Tahoma"/>
            </a:endParaRPr>
          </a:p>
          <a:p>
            <a:pPr marR="639851" algn="ctr">
              <a:spcBef>
                <a:spcPts val="67"/>
              </a:spcBef>
            </a:pPr>
            <a:r>
              <a:rPr sz="2095" spc="-95" dirty="0">
                <a:latin typeface="Tahoma"/>
                <a:cs typeface="Tahoma"/>
              </a:rPr>
              <a:t>.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7917" y="2117052"/>
            <a:ext cx="3489476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67" dirty="0">
                <a:latin typeface="Arial Black"/>
                <a:cs typeface="Arial Black"/>
              </a:rPr>
              <a:t>ViT</a:t>
            </a:r>
            <a:r>
              <a:rPr sz="2095" spc="-86" dirty="0">
                <a:latin typeface="Arial Black"/>
                <a:cs typeface="Arial Black"/>
              </a:rPr>
              <a:t> </a:t>
            </a:r>
            <a:r>
              <a:rPr sz="2095" spc="-48" dirty="0">
                <a:latin typeface="Tahoma"/>
                <a:cs typeface="Tahoma"/>
              </a:rPr>
              <a:t>(Dosovitskiy </a:t>
            </a:r>
            <a:r>
              <a:rPr sz="2095" dirty="0">
                <a:latin typeface="Tahoma"/>
                <a:cs typeface="Tahoma"/>
              </a:rPr>
              <a:t>et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al.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  <a:hlinkClick r:id="rId2" action="ppaction://hlinksldjump"/>
              </a:rPr>
              <a:t>2020</a:t>
            </a:r>
            <a:r>
              <a:rPr sz="2095" spc="-86" dirty="0">
                <a:latin typeface="Tahoma"/>
                <a:cs typeface="Tahoma"/>
              </a:rPr>
              <a:t>)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-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4087" y="2991148"/>
            <a:ext cx="8593667" cy="231618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24191" marR="9676" algn="just">
              <a:lnSpc>
                <a:spcPct val="102600"/>
              </a:lnSpc>
              <a:spcBef>
                <a:spcPts val="105"/>
              </a:spcBef>
            </a:pPr>
            <a:r>
              <a:rPr sz="2095" i="1" spc="-38" dirty="0">
                <a:latin typeface="Arial"/>
                <a:cs typeface="Arial"/>
              </a:rPr>
              <a:t>Inspired</a:t>
            </a:r>
            <a:r>
              <a:rPr sz="2095" i="1" spc="95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by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the</a:t>
            </a:r>
            <a:r>
              <a:rPr sz="2095" i="1" spc="95" dirty="0">
                <a:latin typeface="Arial"/>
                <a:cs typeface="Arial"/>
              </a:rPr>
              <a:t> </a:t>
            </a:r>
            <a:r>
              <a:rPr sz="2095" i="1" spc="-57" dirty="0">
                <a:latin typeface="Arial"/>
                <a:cs typeface="Arial"/>
              </a:rPr>
              <a:t>Transformer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spc="-48" dirty="0">
                <a:latin typeface="Arial"/>
                <a:cs typeface="Arial"/>
              </a:rPr>
              <a:t>scaling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spc="-181" dirty="0">
                <a:latin typeface="Arial"/>
                <a:cs typeface="Arial"/>
              </a:rPr>
              <a:t>successes</a:t>
            </a:r>
            <a:r>
              <a:rPr sz="2095" i="1" spc="95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in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NLP,</a:t>
            </a:r>
            <a:r>
              <a:rPr sz="2095" i="1" spc="95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we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spc="-48" dirty="0">
                <a:latin typeface="Arial"/>
                <a:cs typeface="Arial"/>
              </a:rPr>
              <a:t>experiment</a:t>
            </a:r>
            <a:r>
              <a:rPr sz="2095" i="1" spc="105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with </a:t>
            </a:r>
            <a:r>
              <a:rPr sz="2095" i="1" spc="-48" dirty="0">
                <a:latin typeface="Arial"/>
                <a:cs typeface="Arial"/>
              </a:rPr>
              <a:t>applying</a:t>
            </a:r>
            <a:r>
              <a:rPr sz="2095" i="1" spc="29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a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67" dirty="0">
                <a:latin typeface="Arial"/>
                <a:cs typeface="Arial"/>
              </a:rPr>
              <a:t>standard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76" dirty="0">
                <a:latin typeface="Arial"/>
                <a:cs typeface="Arial"/>
              </a:rPr>
              <a:t>Transformer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directly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to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86" dirty="0">
                <a:latin typeface="Arial"/>
                <a:cs typeface="Arial"/>
              </a:rPr>
              <a:t>images,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with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the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86" dirty="0">
                <a:latin typeface="Arial"/>
                <a:cs typeface="Arial"/>
              </a:rPr>
              <a:t>fewest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95" dirty="0">
                <a:latin typeface="Arial"/>
                <a:cs typeface="Arial"/>
              </a:rPr>
              <a:t>possible </a:t>
            </a:r>
            <a:r>
              <a:rPr sz="2095" i="1" dirty="0">
                <a:latin typeface="Arial"/>
                <a:cs typeface="Arial"/>
              </a:rPr>
              <a:t>modifications.</a:t>
            </a:r>
            <a:r>
              <a:rPr sz="2095" i="1" spc="2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To</a:t>
            </a:r>
            <a:r>
              <a:rPr sz="2095" i="1" spc="-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do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spc="-19" dirty="0">
                <a:latin typeface="Arial"/>
                <a:cs typeface="Arial"/>
              </a:rPr>
              <a:t>so,</a:t>
            </a:r>
            <a:r>
              <a:rPr sz="2095" i="1" spc="-29" dirty="0">
                <a:latin typeface="Arial"/>
                <a:cs typeface="Arial"/>
              </a:rPr>
              <a:t> </a:t>
            </a:r>
            <a:r>
              <a:rPr sz="2095" i="1" spc="-67" dirty="0">
                <a:latin typeface="Arial"/>
                <a:cs typeface="Arial"/>
              </a:rPr>
              <a:t>we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split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an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spc="-86" dirty="0">
                <a:latin typeface="Arial"/>
                <a:cs typeface="Arial"/>
              </a:rPr>
              <a:t>image</a:t>
            </a:r>
            <a:r>
              <a:rPr sz="2095" i="1" spc="-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into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spc="-76" dirty="0">
                <a:latin typeface="Arial"/>
                <a:cs typeface="Arial"/>
              </a:rPr>
              <a:t>patches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spc="-19" dirty="0">
                <a:latin typeface="Arial"/>
                <a:cs typeface="Arial"/>
              </a:rPr>
              <a:t>and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spc="-57" dirty="0">
                <a:latin typeface="Arial"/>
                <a:cs typeface="Arial"/>
              </a:rPr>
              <a:t>provide</a:t>
            </a:r>
            <a:r>
              <a:rPr sz="2095" i="1" spc="-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the</a:t>
            </a:r>
            <a:r>
              <a:rPr sz="2095" i="1" spc="-48" dirty="0">
                <a:latin typeface="Arial"/>
                <a:cs typeface="Arial"/>
              </a:rPr>
              <a:t> se- </a:t>
            </a:r>
            <a:r>
              <a:rPr sz="2095" i="1" spc="-114" dirty="0">
                <a:latin typeface="Arial"/>
                <a:cs typeface="Arial"/>
              </a:rPr>
              <a:t>quence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of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linear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spc="-105" dirty="0">
                <a:latin typeface="Arial"/>
                <a:cs typeface="Arial"/>
              </a:rPr>
              <a:t>embeddings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of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spc="-86" dirty="0">
                <a:latin typeface="Arial"/>
                <a:cs typeface="Arial"/>
              </a:rPr>
              <a:t>these</a:t>
            </a:r>
            <a:r>
              <a:rPr sz="2095" i="1" spc="67" dirty="0">
                <a:latin typeface="Arial"/>
                <a:cs typeface="Arial"/>
              </a:rPr>
              <a:t> </a:t>
            </a:r>
            <a:r>
              <a:rPr sz="2095" i="1" spc="-76" dirty="0">
                <a:latin typeface="Arial"/>
                <a:cs typeface="Arial"/>
              </a:rPr>
              <a:t>patches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as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an</a:t>
            </a:r>
            <a:r>
              <a:rPr sz="2095" i="1" spc="6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input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to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a</a:t>
            </a:r>
            <a:r>
              <a:rPr sz="2095" i="1" spc="57" dirty="0">
                <a:latin typeface="Arial"/>
                <a:cs typeface="Arial"/>
              </a:rPr>
              <a:t> </a:t>
            </a:r>
            <a:r>
              <a:rPr sz="2095" i="1" spc="-67" dirty="0">
                <a:latin typeface="Arial"/>
                <a:cs typeface="Arial"/>
              </a:rPr>
              <a:t>Transformer. </a:t>
            </a:r>
            <a:r>
              <a:rPr sz="2095" i="1" spc="-48" dirty="0">
                <a:latin typeface="Arial"/>
                <a:cs typeface="Arial"/>
              </a:rPr>
              <a:t>Image</a:t>
            </a:r>
            <a:r>
              <a:rPr sz="2095" i="1" spc="-10" dirty="0">
                <a:latin typeface="Arial"/>
                <a:cs typeface="Arial"/>
              </a:rPr>
              <a:t> </a:t>
            </a:r>
            <a:r>
              <a:rPr sz="2095" i="1" spc="-57" dirty="0">
                <a:latin typeface="Arial"/>
                <a:cs typeface="Arial"/>
              </a:rPr>
              <a:t>patches</a:t>
            </a:r>
            <a:r>
              <a:rPr sz="2095" i="1" dirty="0">
                <a:latin typeface="Arial"/>
                <a:cs typeface="Arial"/>
              </a:rPr>
              <a:t> are treated the </a:t>
            </a:r>
            <a:r>
              <a:rPr sz="2095" i="1" spc="-105" dirty="0">
                <a:latin typeface="Arial"/>
                <a:cs typeface="Arial"/>
              </a:rPr>
              <a:t>same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19" dirty="0">
                <a:latin typeface="Arial"/>
                <a:cs typeface="Arial"/>
              </a:rPr>
              <a:t>way</a:t>
            </a:r>
            <a:r>
              <a:rPr sz="2095" i="1" dirty="0">
                <a:latin typeface="Arial"/>
                <a:cs typeface="Arial"/>
              </a:rPr>
              <a:t> as </a:t>
            </a:r>
            <a:r>
              <a:rPr sz="2095" i="1" spc="-48" dirty="0">
                <a:latin typeface="Arial"/>
                <a:cs typeface="Arial"/>
              </a:rPr>
              <a:t>tokens</a:t>
            </a:r>
            <a:r>
              <a:rPr sz="2095" i="1" spc="-10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(words) in an NLP </a:t>
            </a:r>
            <a:r>
              <a:rPr sz="2095" i="1" spc="-48" dirty="0">
                <a:latin typeface="Arial"/>
                <a:cs typeface="Arial"/>
              </a:rPr>
              <a:t>ap- </a:t>
            </a:r>
            <a:r>
              <a:rPr sz="2095" i="1" dirty="0">
                <a:latin typeface="Arial"/>
                <a:cs typeface="Arial"/>
              </a:rPr>
              <a:t>plication.</a:t>
            </a:r>
            <a:r>
              <a:rPr sz="2095" i="1" spc="4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We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train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the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model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on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spc="-57" dirty="0">
                <a:latin typeface="Arial"/>
                <a:cs typeface="Arial"/>
              </a:rPr>
              <a:t>image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57" dirty="0">
                <a:latin typeface="Arial"/>
                <a:cs typeface="Arial"/>
              </a:rPr>
              <a:t>classification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dirty="0">
                <a:latin typeface="Arial"/>
                <a:cs typeface="Arial"/>
              </a:rPr>
              <a:t>in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i="1" spc="-105" dirty="0">
                <a:latin typeface="Arial"/>
                <a:cs typeface="Arial"/>
              </a:rPr>
              <a:t>supervised</a:t>
            </a:r>
            <a:r>
              <a:rPr sz="2095" i="1" spc="48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fashion. </a:t>
            </a:r>
            <a:r>
              <a:rPr sz="2095" i="1" spc="-76" dirty="0">
                <a:latin typeface="Arial"/>
                <a:cs typeface="Arial"/>
              </a:rPr>
              <a:t>(</a:t>
            </a:r>
            <a:r>
              <a:rPr sz="2095" b="1" i="1" spc="-76" dirty="0">
                <a:latin typeface="Arial"/>
                <a:cs typeface="Arial"/>
              </a:rPr>
              <a:t>Dosovitskiy</a:t>
            </a:r>
            <a:r>
              <a:rPr sz="2095" b="1" i="1" spc="143" dirty="0">
                <a:latin typeface="Arial"/>
                <a:cs typeface="Arial"/>
              </a:rPr>
              <a:t> </a:t>
            </a:r>
            <a:r>
              <a:rPr sz="2095" b="1" i="1" dirty="0">
                <a:latin typeface="Arial"/>
                <a:cs typeface="Arial"/>
              </a:rPr>
              <a:t>et</a:t>
            </a:r>
            <a:r>
              <a:rPr sz="2095" b="1" i="1" spc="152" dirty="0">
                <a:latin typeface="Arial"/>
                <a:cs typeface="Arial"/>
              </a:rPr>
              <a:t> </a:t>
            </a:r>
            <a:r>
              <a:rPr sz="2095" b="1" i="1" dirty="0">
                <a:latin typeface="Arial"/>
                <a:cs typeface="Arial"/>
              </a:rPr>
              <a:t>al.</a:t>
            </a:r>
            <a:r>
              <a:rPr sz="2095" b="1" i="1" spc="143" dirty="0">
                <a:latin typeface="Arial"/>
                <a:cs typeface="Arial"/>
              </a:rPr>
              <a:t> </a:t>
            </a:r>
            <a:r>
              <a:rPr sz="2095" b="1" i="1" spc="-19" dirty="0">
                <a:latin typeface="Arial"/>
                <a:cs typeface="Arial"/>
                <a:hlinkClick r:id="rId2" action="ppaction://hlinksldjump"/>
              </a:rPr>
              <a:t>2020</a:t>
            </a:r>
            <a:r>
              <a:rPr sz="2095" i="1" spc="-19" dirty="0">
                <a:latin typeface="Arial"/>
                <a:cs typeface="Arial"/>
              </a:rPr>
              <a:t>)</a:t>
            </a:r>
            <a:endParaRPr sz="2095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37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595914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ViT:</a:t>
            </a:r>
            <a:r>
              <a:rPr sz="2667" spc="6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Vision</a:t>
            </a:r>
            <a:r>
              <a:rPr sz="2667" spc="6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105" dirty="0">
                <a:solidFill>
                  <a:srgbClr val="595959"/>
                </a:solidFill>
                <a:latin typeface="Tahoma"/>
                <a:cs typeface="Tahoma"/>
              </a:rPr>
              <a:t>Transformers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pSp>
        <p:nvGrpSpPr>
          <p:cNvPr id="4" name="object 4"/>
          <p:cNvGrpSpPr/>
          <p:nvPr/>
        </p:nvGrpSpPr>
        <p:grpSpPr>
          <a:xfrm>
            <a:off x="1435035" y="1690824"/>
            <a:ext cx="5613400" cy="3835400"/>
            <a:chOff x="435893" y="887682"/>
            <a:chExt cx="2947035" cy="2013585"/>
          </a:xfrm>
        </p:grpSpPr>
        <p:sp>
          <p:nvSpPr>
            <p:cNvPr id="5" name="object 5"/>
            <p:cNvSpPr/>
            <p:nvPr/>
          </p:nvSpPr>
          <p:spPr>
            <a:xfrm>
              <a:off x="1532389" y="1959755"/>
              <a:ext cx="0" cy="633095"/>
            </a:xfrm>
            <a:custGeom>
              <a:avLst/>
              <a:gdLst/>
              <a:ahLst/>
              <a:cxnLst/>
              <a:rect l="l" t="t" r="r" b="b"/>
              <a:pathLst>
                <a:path h="633094">
                  <a:moveTo>
                    <a:pt x="0" y="628491"/>
                  </a:moveTo>
                  <a:lnTo>
                    <a:pt x="0" y="0"/>
                  </a:lnTo>
                </a:path>
                <a:path h="633094">
                  <a:moveTo>
                    <a:pt x="0" y="628068"/>
                  </a:moveTo>
                  <a:lnTo>
                    <a:pt x="0" y="63272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1512933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455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" name="object 7"/>
            <p:cNvSpPr/>
            <p:nvPr/>
          </p:nvSpPr>
          <p:spPr>
            <a:xfrm>
              <a:off x="1512933" y="1895045"/>
              <a:ext cx="1755775" cy="655320"/>
            </a:xfrm>
            <a:custGeom>
              <a:avLst/>
              <a:gdLst/>
              <a:ahLst/>
              <a:cxnLst/>
              <a:rect l="l" t="t" r="r" b="b"/>
              <a:pathLst>
                <a:path w="1755775" h="655319">
                  <a:moveTo>
                    <a:pt x="19455" y="0"/>
                  </a:moveTo>
                  <a:lnTo>
                    <a:pt x="39333" y="60480"/>
                  </a:lnTo>
                  <a:lnTo>
                    <a:pt x="0" y="60480"/>
                  </a:lnTo>
                  <a:lnTo>
                    <a:pt x="19455" y="0"/>
                  </a:lnTo>
                  <a:close/>
                </a:path>
                <a:path w="1755775" h="655319">
                  <a:moveTo>
                    <a:pt x="1755208" y="655137"/>
                  </a:moveTo>
                  <a:lnTo>
                    <a:pt x="1755208" y="64710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" name="object 8"/>
            <p:cNvSpPr/>
            <p:nvPr/>
          </p:nvSpPr>
          <p:spPr>
            <a:xfrm>
              <a:off x="3248253" y="1895055"/>
              <a:ext cx="39370" cy="659765"/>
            </a:xfrm>
            <a:custGeom>
              <a:avLst/>
              <a:gdLst/>
              <a:ahLst/>
              <a:cxnLst/>
              <a:rect l="l" t="t" r="r" b="b"/>
              <a:pathLst>
                <a:path w="39370" h="659764">
                  <a:moveTo>
                    <a:pt x="24117" y="654710"/>
                  </a:moveTo>
                  <a:lnTo>
                    <a:pt x="15659" y="654710"/>
                  </a:lnTo>
                  <a:lnTo>
                    <a:pt x="15659" y="659358"/>
                  </a:lnTo>
                  <a:lnTo>
                    <a:pt x="24117" y="659358"/>
                  </a:lnTo>
                  <a:lnTo>
                    <a:pt x="24117" y="654710"/>
                  </a:lnTo>
                  <a:close/>
                </a:path>
                <a:path w="39370" h="659764">
                  <a:moveTo>
                    <a:pt x="39344" y="60477"/>
                  </a:moveTo>
                  <a:lnTo>
                    <a:pt x="19888" y="0"/>
                  </a:lnTo>
                  <a:lnTo>
                    <a:pt x="0" y="60477"/>
                  </a:lnTo>
                  <a:lnTo>
                    <a:pt x="39344" y="60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3043983" y="1895045"/>
              <a:ext cx="243840" cy="697865"/>
            </a:xfrm>
            <a:custGeom>
              <a:avLst/>
              <a:gdLst/>
              <a:ahLst/>
              <a:cxnLst/>
              <a:rect l="l" t="t" r="r" b="b"/>
              <a:pathLst>
                <a:path w="243839" h="697864">
                  <a:moveTo>
                    <a:pt x="224159" y="0"/>
                  </a:moveTo>
                  <a:lnTo>
                    <a:pt x="243614" y="60480"/>
                  </a:lnTo>
                  <a:lnTo>
                    <a:pt x="204280" y="60480"/>
                  </a:lnTo>
                  <a:lnTo>
                    <a:pt x="224159" y="0"/>
                  </a:lnTo>
                  <a:close/>
                </a:path>
                <a:path w="243839" h="697864">
                  <a:moveTo>
                    <a:pt x="0" y="693201"/>
                  </a:moveTo>
                  <a:lnTo>
                    <a:pt x="0" y="64710"/>
                  </a:lnTo>
                </a:path>
                <a:path w="243839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4105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878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2840971" y="1895045"/>
              <a:ext cx="222885" cy="697865"/>
            </a:xfrm>
            <a:custGeom>
              <a:avLst/>
              <a:gdLst/>
              <a:ahLst/>
              <a:cxnLst/>
              <a:rect l="l" t="t" r="r" b="b"/>
              <a:pathLst>
                <a:path w="222885" h="697864">
                  <a:moveTo>
                    <a:pt x="203012" y="0"/>
                  </a:moveTo>
                  <a:lnTo>
                    <a:pt x="222467" y="60480"/>
                  </a:lnTo>
                  <a:lnTo>
                    <a:pt x="183133" y="60480"/>
                  </a:lnTo>
                  <a:lnTo>
                    <a:pt x="203012" y="0"/>
                  </a:lnTo>
                  <a:close/>
                </a:path>
                <a:path w="222885" h="697864">
                  <a:moveTo>
                    <a:pt x="0" y="693201"/>
                  </a:moveTo>
                  <a:lnTo>
                    <a:pt x="0" y="64710"/>
                  </a:lnTo>
                </a:path>
                <a:path w="222885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" name="object 12"/>
            <p:cNvSpPr/>
            <p:nvPr/>
          </p:nvSpPr>
          <p:spPr>
            <a:xfrm>
              <a:off x="2821093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878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2612582" y="1895045"/>
              <a:ext cx="248285" cy="697865"/>
            </a:xfrm>
            <a:custGeom>
              <a:avLst/>
              <a:gdLst/>
              <a:ahLst/>
              <a:cxnLst/>
              <a:rect l="l" t="t" r="r" b="b"/>
              <a:pathLst>
                <a:path w="248285" h="697864">
                  <a:moveTo>
                    <a:pt x="228388" y="0"/>
                  </a:moveTo>
                  <a:lnTo>
                    <a:pt x="247843" y="60480"/>
                  </a:lnTo>
                  <a:lnTo>
                    <a:pt x="208510" y="60480"/>
                  </a:lnTo>
                  <a:lnTo>
                    <a:pt x="228388" y="0"/>
                  </a:lnTo>
                  <a:close/>
                </a:path>
                <a:path w="248285" h="697864">
                  <a:moveTo>
                    <a:pt x="0" y="693201"/>
                  </a:moveTo>
                  <a:lnTo>
                    <a:pt x="0" y="64710"/>
                  </a:lnTo>
                </a:path>
                <a:path w="248285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2592704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878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2388423" y="1895045"/>
              <a:ext cx="243840" cy="697865"/>
            </a:xfrm>
            <a:custGeom>
              <a:avLst/>
              <a:gdLst/>
              <a:ahLst/>
              <a:cxnLst/>
              <a:rect l="l" t="t" r="r" b="b"/>
              <a:pathLst>
                <a:path w="243839" h="697864">
                  <a:moveTo>
                    <a:pt x="224159" y="0"/>
                  </a:moveTo>
                  <a:lnTo>
                    <a:pt x="243614" y="60480"/>
                  </a:lnTo>
                  <a:lnTo>
                    <a:pt x="204280" y="60480"/>
                  </a:lnTo>
                  <a:lnTo>
                    <a:pt x="224159" y="0"/>
                  </a:lnTo>
                  <a:close/>
                </a:path>
                <a:path w="243839" h="697864">
                  <a:moveTo>
                    <a:pt x="0" y="693201"/>
                  </a:moveTo>
                  <a:lnTo>
                    <a:pt x="0" y="64710"/>
                  </a:lnTo>
                </a:path>
                <a:path w="243839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8545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878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2183719" y="1895045"/>
              <a:ext cx="224154" cy="697865"/>
            </a:xfrm>
            <a:custGeom>
              <a:avLst/>
              <a:gdLst/>
              <a:ahLst/>
              <a:cxnLst/>
              <a:rect l="l" t="t" r="r" b="b"/>
              <a:pathLst>
                <a:path w="224155" h="697864">
                  <a:moveTo>
                    <a:pt x="204703" y="0"/>
                  </a:moveTo>
                  <a:lnTo>
                    <a:pt x="224159" y="60480"/>
                  </a:lnTo>
                  <a:lnTo>
                    <a:pt x="184825" y="60480"/>
                  </a:lnTo>
                  <a:lnTo>
                    <a:pt x="204703" y="0"/>
                  </a:lnTo>
                  <a:close/>
                </a:path>
                <a:path w="224155" h="697864">
                  <a:moveTo>
                    <a:pt x="0" y="693201"/>
                  </a:moveTo>
                  <a:lnTo>
                    <a:pt x="0" y="64710"/>
                  </a:lnTo>
                </a:path>
                <a:path w="224155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2164264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455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959560" y="1895045"/>
              <a:ext cx="244475" cy="697865"/>
            </a:xfrm>
            <a:custGeom>
              <a:avLst/>
              <a:gdLst/>
              <a:ahLst/>
              <a:cxnLst/>
              <a:rect l="l" t="t" r="r" b="b"/>
              <a:pathLst>
                <a:path w="244475" h="697864">
                  <a:moveTo>
                    <a:pt x="224159" y="0"/>
                  </a:moveTo>
                  <a:lnTo>
                    <a:pt x="244037" y="60480"/>
                  </a:lnTo>
                  <a:lnTo>
                    <a:pt x="204703" y="60480"/>
                  </a:lnTo>
                  <a:lnTo>
                    <a:pt x="224159" y="0"/>
                  </a:lnTo>
                  <a:close/>
                </a:path>
                <a:path w="244475" h="697864">
                  <a:moveTo>
                    <a:pt x="0" y="693201"/>
                  </a:moveTo>
                  <a:lnTo>
                    <a:pt x="0" y="64710"/>
                  </a:lnTo>
                </a:path>
                <a:path w="244475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40105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455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752318" y="1895045"/>
              <a:ext cx="227329" cy="697865"/>
            </a:xfrm>
            <a:custGeom>
              <a:avLst/>
              <a:gdLst/>
              <a:ahLst/>
              <a:cxnLst/>
              <a:rect l="l" t="t" r="r" b="b"/>
              <a:pathLst>
                <a:path w="227330" h="697864">
                  <a:moveTo>
                    <a:pt x="207241" y="0"/>
                  </a:moveTo>
                  <a:lnTo>
                    <a:pt x="227119" y="60480"/>
                  </a:lnTo>
                  <a:lnTo>
                    <a:pt x="187786" y="60480"/>
                  </a:lnTo>
                  <a:lnTo>
                    <a:pt x="207241" y="0"/>
                  </a:lnTo>
                  <a:close/>
                </a:path>
                <a:path w="227330" h="697864">
                  <a:moveTo>
                    <a:pt x="0" y="693201"/>
                  </a:moveTo>
                  <a:lnTo>
                    <a:pt x="0" y="64710"/>
                  </a:lnTo>
                </a:path>
                <a:path w="227330" h="697864">
                  <a:moveTo>
                    <a:pt x="0" y="692778"/>
                  </a:moveTo>
                  <a:lnTo>
                    <a:pt x="0" y="697431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732863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39333" y="60480"/>
                  </a:moveTo>
                  <a:lnTo>
                    <a:pt x="0" y="60480"/>
                  </a:lnTo>
                  <a:lnTo>
                    <a:pt x="19455" y="0"/>
                  </a:lnTo>
                  <a:lnTo>
                    <a:pt x="39333" y="6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732863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19455" y="0"/>
                  </a:moveTo>
                  <a:lnTo>
                    <a:pt x="39333" y="60480"/>
                  </a:lnTo>
                  <a:lnTo>
                    <a:pt x="0" y="60480"/>
                  </a:lnTo>
                  <a:lnTo>
                    <a:pt x="19455" y="0"/>
                  </a:lnTo>
                  <a:close/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398" y="2440217"/>
              <a:ext cx="470018" cy="4607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632" y="1054701"/>
              <a:ext cx="2488167" cy="82680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538" y="2553988"/>
              <a:ext cx="1928615" cy="20470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92292" y="2656763"/>
              <a:ext cx="354330" cy="0"/>
            </a:xfrm>
            <a:custGeom>
              <a:avLst/>
              <a:gdLst/>
              <a:ahLst/>
              <a:cxnLst/>
              <a:rect l="l" t="t" r="r" b="b"/>
              <a:pathLst>
                <a:path w="354330">
                  <a:moveTo>
                    <a:pt x="4229" y="0"/>
                  </a:moveTo>
                  <a:lnTo>
                    <a:pt x="354002" y="0"/>
                  </a:lnTo>
                </a:path>
                <a:path w="354330">
                  <a:moveTo>
                    <a:pt x="4229" y="0"/>
                  </a:moveTo>
                  <a:lnTo>
                    <a:pt x="0" y="0"/>
                  </a:lnTo>
                </a:path>
              </a:pathLst>
            </a:custGeom>
            <a:ln w="8458">
              <a:solidFill>
                <a:srgbClr val="5D5D5D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350524" y="2636885"/>
              <a:ext cx="60960" cy="39370"/>
            </a:xfrm>
            <a:custGeom>
              <a:avLst/>
              <a:gdLst/>
              <a:ahLst/>
              <a:cxnLst/>
              <a:rect l="l" t="t" r="r" b="b"/>
              <a:pathLst>
                <a:path w="60959" h="39369">
                  <a:moveTo>
                    <a:pt x="0" y="39333"/>
                  </a:moveTo>
                  <a:lnTo>
                    <a:pt x="0" y="0"/>
                  </a:lnTo>
                  <a:lnTo>
                    <a:pt x="60480" y="19878"/>
                  </a:lnTo>
                  <a:lnTo>
                    <a:pt x="0" y="39333"/>
                  </a:lnTo>
                  <a:close/>
                </a:path>
              </a:pathLst>
            </a:custGeom>
            <a:solidFill>
              <a:srgbClr val="5D5D5D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0524" y="2636885"/>
              <a:ext cx="60960" cy="39370"/>
            </a:xfrm>
            <a:custGeom>
              <a:avLst/>
              <a:gdLst/>
              <a:ahLst/>
              <a:cxnLst/>
              <a:rect l="l" t="t" r="r" b="b"/>
              <a:pathLst>
                <a:path w="60959" h="39369">
                  <a:moveTo>
                    <a:pt x="60480" y="19878"/>
                  </a:moveTo>
                  <a:lnTo>
                    <a:pt x="0" y="39333"/>
                  </a:lnTo>
                  <a:lnTo>
                    <a:pt x="0" y="0"/>
                  </a:lnTo>
                  <a:lnTo>
                    <a:pt x="60480" y="19878"/>
                  </a:lnTo>
                  <a:close/>
                </a:path>
              </a:pathLst>
            </a:custGeom>
            <a:ln w="8458">
              <a:solidFill>
                <a:srgbClr val="5D5D5D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8473" y="2030809"/>
              <a:ext cx="82896" cy="1492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657" y="2026580"/>
              <a:ext cx="1967102" cy="3954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893" y="2036805"/>
              <a:ext cx="690894" cy="3305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1920" y="2030809"/>
              <a:ext cx="83742" cy="14929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736" y="887682"/>
              <a:ext cx="306209" cy="61495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08229" y="1959755"/>
              <a:ext cx="0" cy="67310"/>
            </a:xfrm>
            <a:custGeom>
              <a:avLst/>
              <a:gdLst/>
              <a:ahLst/>
              <a:cxnLst/>
              <a:rect l="l" t="t" r="r" b="b"/>
              <a:pathLst>
                <a:path h="67310">
                  <a:moveTo>
                    <a:pt x="0" y="66824"/>
                  </a:moveTo>
                  <a:lnTo>
                    <a:pt x="0" y="0"/>
                  </a:lnTo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88770" y="1895055"/>
              <a:ext cx="39370" cy="136525"/>
            </a:xfrm>
            <a:custGeom>
              <a:avLst/>
              <a:gdLst/>
              <a:ahLst/>
              <a:cxnLst/>
              <a:rect l="l" t="t" r="r" b="b"/>
              <a:pathLst>
                <a:path w="39369" h="136525">
                  <a:moveTo>
                    <a:pt x="23685" y="131533"/>
                  </a:moveTo>
                  <a:lnTo>
                    <a:pt x="15227" y="131533"/>
                  </a:lnTo>
                  <a:lnTo>
                    <a:pt x="15227" y="136182"/>
                  </a:lnTo>
                  <a:lnTo>
                    <a:pt x="21145" y="135763"/>
                  </a:lnTo>
                  <a:lnTo>
                    <a:pt x="23685" y="136182"/>
                  </a:lnTo>
                  <a:lnTo>
                    <a:pt x="23685" y="131533"/>
                  </a:lnTo>
                  <a:close/>
                </a:path>
                <a:path w="39369" h="136525">
                  <a:moveTo>
                    <a:pt x="39331" y="60477"/>
                  </a:moveTo>
                  <a:lnTo>
                    <a:pt x="19456" y="0"/>
                  </a:lnTo>
                  <a:lnTo>
                    <a:pt x="0" y="60477"/>
                  </a:lnTo>
                  <a:lnTo>
                    <a:pt x="39331" y="60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88774" y="1895045"/>
              <a:ext cx="39370" cy="60960"/>
            </a:xfrm>
            <a:custGeom>
              <a:avLst/>
              <a:gdLst/>
              <a:ahLst/>
              <a:cxnLst/>
              <a:rect l="l" t="t" r="r" b="b"/>
              <a:pathLst>
                <a:path w="39369" h="60960">
                  <a:moveTo>
                    <a:pt x="19455" y="0"/>
                  </a:moveTo>
                  <a:lnTo>
                    <a:pt x="39333" y="60480"/>
                  </a:lnTo>
                  <a:lnTo>
                    <a:pt x="0" y="60480"/>
                  </a:lnTo>
                  <a:lnTo>
                    <a:pt x="19455" y="0"/>
                  </a:lnTo>
                  <a:close/>
                </a:path>
              </a:pathLst>
            </a:custGeom>
            <a:ln w="8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493614" y="1481204"/>
            <a:ext cx="32657" cy="4189790"/>
            <a:chOff x="3616647" y="777632"/>
            <a:chExt cx="17145" cy="2199640"/>
          </a:xfrm>
        </p:grpSpPr>
        <p:sp>
          <p:nvSpPr>
            <p:cNvPr id="39" name="object 39"/>
            <p:cNvSpPr/>
            <p:nvPr/>
          </p:nvSpPr>
          <p:spPr>
            <a:xfrm>
              <a:off x="3625105" y="786091"/>
              <a:ext cx="0" cy="2182495"/>
            </a:xfrm>
            <a:custGeom>
              <a:avLst/>
              <a:gdLst/>
              <a:ahLst/>
              <a:cxnLst/>
              <a:rect l="l" t="t" r="r" b="b"/>
              <a:pathLst>
                <a:path h="2182495">
                  <a:moveTo>
                    <a:pt x="0" y="0"/>
                  </a:moveTo>
                  <a:lnTo>
                    <a:pt x="0" y="2182380"/>
                  </a:lnTo>
                </a:path>
              </a:pathLst>
            </a:custGeom>
            <a:ln w="16917">
              <a:solidFill>
                <a:srgbClr val="5D5D5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3625105" y="777632"/>
              <a:ext cx="0" cy="2199640"/>
            </a:xfrm>
            <a:custGeom>
              <a:avLst/>
              <a:gdLst/>
              <a:ahLst/>
              <a:cxnLst/>
              <a:rect l="l" t="t" r="r" b="b"/>
              <a:pathLst>
                <a:path h="2199640">
                  <a:moveTo>
                    <a:pt x="0" y="8881"/>
                  </a:moveTo>
                  <a:lnTo>
                    <a:pt x="0" y="0"/>
                  </a:lnTo>
                </a:path>
                <a:path h="2199640">
                  <a:moveTo>
                    <a:pt x="0" y="2190416"/>
                  </a:moveTo>
                  <a:lnTo>
                    <a:pt x="0" y="2199297"/>
                  </a:lnTo>
                </a:path>
              </a:pathLst>
            </a:custGeom>
            <a:ln w="16917">
              <a:solidFill>
                <a:srgbClr val="5D5D5D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42713" y="1437468"/>
            <a:ext cx="2239309" cy="17680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48998" y="1438307"/>
            <a:ext cx="1920933" cy="429648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143407" y="5948531"/>
            <a:ext cx="2772229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(Dosovitskiy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al.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  <a:hlinkClick r:id="rId12" action="ppaction://hlinksldjump"/>
              </a:rPr>
              <a:t>2020</a:t>
            </a:r>
            <a:r>
              <a:rPr sz="2095" spc="-67" dirty="0">
                <a:latin typeface="Tahoma"/>
                <a:cs typeface="Tahoma"/>
              </a:rPr>
              <a:t>)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25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197878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143" dirty="0">
                <a:solidFill>
                  <a:srgbClr val="595959"/>
                </a:solidFill>
                <a:latin typeface="Tahoma"/>
                <a:cs typeface="Tahoma"/>
              </a:rPr>
              <a:t>ViT</a:t>
            </a:r>
            <a:r>
              <a:rPr sz="2667" spc="7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48" dirty="0">
                <a:solidFill>
                  <a:srgbClr val="595959"/>
                </a:solidFill>
                <a:latin typeface="Tahoma"/>
                <a:cs typeface="Tahoma"/>
              </a:rPr>
              <a:t>attention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1324" y="2086442"/>
            <a:ext cx="8201261" cy="33168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26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8" y="2546410"/>
          <a:ext cx="6572552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90489" y="3159809"/>
          <a:ext cx="272263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8" y="3813458"/>
          <a:ext cx="4646990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dirty="0"/>
              <a:t>What</a:t>
            </a:r>
            <a:r>
              <a:rPr spc="-57" dirty="0"/>
              <a:t> </a:t>
            </a:r>
            <a:r>
              <a:rPr dirty="0"/>
              <a:t>is</a:t>
            </a:r>
            <a:r>
              <a:rPr spc="-57" dirty="0"/>
              <a:t> </a:t>
            </a:r>
            <a:r>
              <a:rPr spc="-19" dirty="0"/>
              <a:t>CLIP?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pSp>
        <p:nvGrpSpPr>
          <p:cNvPr id="4" name="object 4"/>
          <p:cNvGrpSpPr/>
          <p:nvPr/>
        </p:nvGrpSpPr>
        <p:grpSpPr>
          <a:xfrm>
            <a:off x="3218377" y="1950696"/>
            <a:ext cx="4180114" cy="2572657"/>
            <a:chOff x="1372148" y="1024115"/>
            <a:chExt cx="2194560" cy="1350645"/>
          </a:xfrm>
        </p:grpSpPr>
        <p:sp>
          <p:nvSpPr>
            <p:cNvPr id="5" name="object 5"/>
            <p:cNvSpPr/>
            <p:nvPr/>
          </p:nvSpPr>
          <p:spPr>
            <a:xfrm>
              <a:off x="3399948" y="2070318"/>
              <a:ext cx="167005" cy="167005"/>
            </a:xfrm>
            <a:custGeom>
              <a:avLst/>
              <a:gdLst/>
              <a:ahLst/>
              <a:cxnLst/>
              <a:rect l="l" t="t" r="r" b="b"/>
              <a:pathLst>
                <a:path w="167004" h="167005">
                  <a:moveTo>
                    <a:pt x="166725" y="0"/>
                  </a:moveTo>
                  <a:lnTo>
                    <a:pt x="0" y="0"/>
                  </a:lnTo>
                  <a:lnTo>
                    <a:pt x="0" y="166725"/>
                  </a:lnTo>
                  <a:lnTo>
                    <a:pt x="166725" y="166725"/>
                  </a:lnTo>
                  <a:lnTo>
                    <a:pt x="166725" y="0"/>
                  </a:lnTo>
                  <a:close/>
                </a:path>
              </a:pathLst>
            </a:custGeom>
            <a:solidFill>
              <a:srgbClr val="F0F0F2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2733040" y="1570151"/>
              <a:ext cx="833755" cy="804545"/>
            </a:xfrm>
            <a:custGeom>
              <a:avLst/>
              <a:gdLst/>
              <a:ahLst/>
              <a:cxnLst/>
              <a:rect l="l" t="t" r="r" b="b"/>
              <a:pathLst>
                <a:path w="833754" h="804544">
                  <a:moveTo>
                    <a:pt x="500176" y="500176"/>
                  </a:moveTo>
                  <a:lnTo>
                    <a:pt x="333451" y="500176"/>
                  </a:lnTo>
                  <a:lnTo>
                    <a:pt x="333451" y="333451"/>
                  </a:lnTo>
                  <a:lnTo>
                    <a:pt x="166725" y="333451"/>
                  </a:lnTo>
                  <a:lnTo>
                    <a:pt x="166725" y="166725"/>
                  </a:lnTo>
                  <a:lnTo>
                    <a:pt x="0" y="166725"/>
                  </a:lnTo>
                  <a:lnTo>
                    <a:pt x="0" y="333451"/>
                  </a:lnTo>
                  <a:lnTo>
                    <a:pt x="0" y="500176"/>
                  </a:lnTo>
                  <a:lnTo>
                    <a:pt x="0" y="666902"/>
                  </a:lnTo>
                  <a:lnTo>
                    <a:pt x="0" y="804291"/>
                  </a:lnTo>
                  <a:lnTo>
                    <a:pt x="166725" y="804291"/>
                  </a:lnTo>
                  <a:lnTo>
                    <a:pt x="333451" y="804291"/>
                  </a:lnTo>
                  <a:lnTo>
                    <a:pt x="500176" y="804291"/>
                  </a:lnTo>
                  <a:lnTo>
                    <a:pt x="500176" y="666902"/>
                  </a:lnTo>
                  <a:lnTo>
                    <a:pt x="500176" y="500176"/>
                  </a:lnTo>
                  <a:close/>
                </a:path>
                <a:path w="833754" h="804544">
                  <a:moveTo>
                    <a:pt x="833628" y="0"/>
                  </a:moveTo>
                  <a:lnTo>
                    <a:pt x="666902" y="0"/>
                  </a:lnTo>
                  <a:lnTo>
                    <a:pt x="500176" y="0"/>
                  </a:lnTo>
                  <a:lnTo>
                    <a:pt x="333451" y="0"/>
                  </a:lnTo>
                  <a:lnTo>
                    <a:pt x="166725" y="0"/>
                  </a:lnTo>
                  <a:lnTo>
                    <a:pt x="166725" y="166725"/>
                  </a:lnTo>
                  <a:lnTo>
                    <a:pt x="333451" y="166725"/>
                  </a:lnTo>
                  <a:lnTo>
                    <a:pt x="333451" y="333451"/>
                  </a:lnTo>
                  <a:lnTo>
                    <a:pt x="500176" y="333451"/>
                  </a:lnTo>
                  <a:lnTo>
                    <a:pt x="500176" y="500176"/>
                  </a:lnTo>
                  <a:lnTo>
                    <a:pt x="666902" y="500176"/>
                  </a:lnTo>
                  <a:lnTo>
                    <a:pt x="833628" y="500176"/>
                  </a:lnTo>
                  <a:lnTo>
                    <a:pt x="833628" y="333451"/>
                  </a:lnTo>
                  <a:lnTo>
                    <a:pt x="833628" y="166725"/>
                  </a:lnTo>
                  <a:lnTo>
                    <a:pt x="833628" y="0"/>
                  </a:lnTo>
                  <a:close/>
                </a:path>
              </a:pathLst>
            </a:custGeom>
            <a:solidFill>
              <a:srgbClr val="F0F0F2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" name="object 7"/>
            <p:cNvSpPr/>
            <p:nvPr/>
          </p:nvSpPr>
          <p:spPr>
            <a:xfrm>
              <a:off x="2007789" y="1234606"/>
              <a:ext cx="808990" cy="98425"/>
            </a:xfrm>
            <a:custGeom>
              <a:avLst/>
              <a:gdLst/>
              <a:ahLst/>
              <a:cxnLst/>
              <a:rect l="l" t="t" r="r" b="b"/>
              <a:pathLst>
                <a:path w="808989" h="98425">
                  <a:moveTo>
                    <a:pt x="0" y="0"/>
                  </a:moveTo>
                  <a:lnTo>
                    <a:pt x="787778" y="0"/>
                  </a:lnTo>
                  <a:lnTo>
                    <a:pt x="795890" y="1637"/>
                  </a:lnTo>
                  <a:lnTo>
                    <a:pt x="802515" y="6103"/>
                  </a:lnTo>
                  <a:lnTo>
                    <a:pt x="806981" y="12728"/>
                  </a:lnTo>
                  <a:lnTo>
                    <a:pt x="808619" y="20840"/>
                  </a:lnTo>
                  <a:lnTo>
                    <a:pt x="808619" y="979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" name="object 8"/>
            <p:cNvSpPr/>
            <p:nvPr/>
          </p:nvSpPr>
          <p:spPr>
            <a:xfrm>
              <a:off x="1703515" y="1982787"/>
              <a:ext cx="208915" cy="0"/>
            </a:xfrm>
            <a:custGeom>
              <a:avLst/>
              <a:gdLst/>
              <a:ahLst/>
              <a:cxnLst/>
              <a:rect l="l" t="t" r="r" b="b"/>
              <a:pathLst>
                <a:path w="208914">
                  <a:moveTo>
                    <a:pt x="0" y="0"/>
                  </a:moveTo>
                  <a:lnTo>
                    <a:pt x="208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904628" y="1974451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4" h="17144">
                  <a:moveTo>
                    <a:pt x="0" y="0"/>
                  </a:moveTo>
                  <a:lnTo>
                    <a:pt x="0" y="16672"/>
                  </a:lnTo>
                  <a:lnTo>
                    <a:pt x="29639" y="8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5197" y="1234606"/>
              <a:ext cx="167005" cy="0"/>
            </a:xfrm>
            <a:custGeom>
              <a:avLst/>
              <a:gdLst/>
              <a:ahLst/>
              <a:cxnLst/>
              <a:rect l="l" t="t" r="r" b="b"/>
              <a:pathLst>
                <a:path w="167005">
                  <a:moveTo>
                    <a:pt x="0" y="0"/>
                  </a:moveTo>
                  <a:lnTo>
                    <a:pt x="1667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4628" y="1226270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4" h="17144">
                  <a:moveTo>
                    <a:pt x="0" y="0"/>
                  </a:moveTo>
                  <a:lnTo>
                    <a:pt x="0" y="16672"/>
                  </a:lnTo>
                  <a:lnTo>
                    <a:pt x="29639" y="8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59962" y="1982787"/>
              <a:ext cx="235585" cy="0"/>
            </a:xfrm>
            <a:custGeom>
              <a:avLst/>
              <a:gdLst/>
              <a:ahLst/>
              <a:cxnLst/>
              <a:rect l="l" t="t" r="r" b="b"/>
              <a:pathLst>
                <a:path w="235585">
                  <a:moveTo>
                    <a:pt x="0" y="0"/>
                  </a:moveTo>
                  <a:lnTo>
                    <a:pt x="190692" y="0"/>
                  </a:lnTo>
                  <a:lnTo>
                    <a:pt x="2354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2492324" y="1645170"/>
              <a:ext cx="29845" cy="683895"/>
            </a:xfrm>
            <a:custGeom>
              <a:avLst/>
              <a:gdLst/>
              <a:ahLst/>
              <a:cxnLst/>
              <a:rect l="l" t="t" r="r" b="b"/>
              <a:pathLst>
                <a:path w="29844" h="683894">
                  <a:moveTo>
                    <a:pt x="29641" y="675246"/>
                  </a:moveTo>
                  <a:lnTo>
                    <a:pt x="0" y="666902"/>
                  </a:lnTo>
                  <a:lnTo>
                    <a:pt x="0" y="683577"/>
                  </a:lnTo>
                  <a:lnTo>
                    <a:pt x="29641" y="675246"/>
                  </a:lnTo>
                  <a:close/>
                </a:path>
                <a:path w="29844" h="683894">
                  <a:moveTo>
                    <a:pt x="29641" y="337616"/>
                  </a:moveTo>
                  <a:lnTo>
                    <a:pt x="0" y="329285"/>
                  </a:lnTo>
                  <a:lnTo>
                    <a:pt x="0" y="345960"/>
                  </a:lnTo>
                  <a:lnTo>
                    <a:pt x="29641" y="337616"/>
                  </a:lnTo>
                  <a:close/>
                </a:path>
                <a:path w="29844" h="683894">
                  <a:moveTo>
                    <a:pt x="29641" y="175069"/>
                  </a:moveTo>
                  <a:lnTo>
                    <a:pt x="0" y="166725"/>
                  </a:lnTo>
                  <a:lnTo>
                    <a:pt x="0" y="183400"/>
                  </a:lnTo>
                  <a:lnTo>
                    <a:pt x="29641" y="175069"/>
                  </a:lnTo>
                  <a:close/>
                </a:path>
                <a:path w="29844" h="683894">
                  <a:moveTo>
                    <a:pt x="29641" y="8343"/>
                  </a:moveTo>
                  <a:lnTo>
                    <a:pt x="0" y="0"/>
                  </a:lnTo>
                  <a:lnTo>
                    <a:pt x="0" y="16675"/>
                  </a:lnTo>
                  <a:lnTo>
                    <a:pt x="29641" y="8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1745" y="1159579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333451" y="0"/>
                  </a:moveTo>
                  <a:lnTo>
                    <a:pt x="0" y="0"/>
                  </a:lnTo>
                  <a:lnTo>
                    <a:pt x="0" y="187566"/>
                  </a:lnTo>
                  <a:lnTo>
                    <a:pt x="333451" y="187566"/>
                  </a:lnTo>
                  <a:lnTo>
                    <a:pt x="333451" y="0"/>
                  </a:lnTo>
                  <a:close/>
                </a:path>
              </a:pathLst>
            </a:custGeom>
            <a:solidFill>
              <a:srgbClr val="5135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9241" y="1147075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333451" y="0"/>
                  </a:moveTo>
                  <a:lnTo>
                    <a:pt x="0" y="0"/>
                  </a:lnTo>
                  <a:lnTo>
                    <a:pt x="0" y="187566"/>
                  </a:lnTo>
                  <a:lnTo>
                    <a:pt x="333451" y="187566"/>
                  </a:lnTo>
                  <a:lnTo>
                    <a:pt x="333451" y="0"/>
                  </a:lnTo>
                  <a:close/>
                </a:path>
              </a:pathLst>
            </a:custGeom>
            <a:solidFill>
              <a:srgbClr val="5135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99241" y="1147075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0" y="0"/>
                  </a:moveTo>
                  <a:lnTo>
                    <a:pt x="333451" y="0"/>
                  </a:lnTo>
                  <a:lnTo>
                    <a:pt x="333451" y="187566"/>
                  </a:lnTo>
                  <a:lnTo>
                    <a:pt x="0" y="187566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6737" y="1134570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333451" y="0"/>
                  </a:moveTo>
                  <a:lnTo>
                    <a:pt x="0" y="0"/>
                  </a:lnTo>
                  <a:lnTo>
                    <a:pt x="0" y="187566"/>
                  </a:lnTo>
                  <a:lnTo>
                    <a:pt x="333451" y="187566"/>
                  </a:lnTo>
                  <a:lnTo>
                    <a:pt x="333451" y="0"/>
                  </a:lnTo>
                  <a:close/>
                </a:path>
              </a:pathLst>
            </a:custGeom>
            <a:solidFill>
              <a:srgbClr val="5135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86737" y="1134571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0" y="0"/>
                  </a:moveTo>
                  <a:lnTo>
                    <a:pt x="333451" y="0"/>
                  </a:lnTo>
                  <a:lnTo>
                    <a:pt x="333451" y="187566"/>
                  </a:lnTo>
                  <a:lnTo>
                    <a:pt x="0" y="187566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74232" y="1122066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333451" y="0"/>
                  </a:moveTo>
                  <a:lnTo>
                    <a:pt x="0" y="0"/>
                  </a:lnTo>
                  <a:lnTo>
                    <a:pt x="0" y="187566"/>
                  </a:lnTo>
                  <a:lnTo>
                    <a:pt x="333451" y="187566"/>
                  </a:lnTo>
                  <a:lnTo>
                    <a:pt x="333451" y="0"/>
                  </a:lnTo>
                  <a:close/>
                </a:path>
              </a:pathLst>
            </a:custGeom>
            <a:solidFill>
              <a:srgbClr val="5135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4232" y="1122066"/>
              <a:ext cx="334010" cy="187960"/>
            </a:xfrm>
            <a:custGeom>
              <a:avLst/>
              <a:gdLst/>
              <a:ahLst/>
              <a:cxnLst/>
              <a:rect l="l" t="t" r="r" b="b"/>
              <a:pathLst>
                <a:path w="334010" h="187959">
                  <a:moveTo>
                    <a:pt x="0" y="0"/>
                  </a:moveTo>
                  <a:lnTo>
                    <a:pt x="333451" y="0"/>
                  </a:lnTo>
                  <a:lnTo>
                    <a:pt x="333451" y="187566"/>
                  </a:lnTo>
                  <a:lnTo>
                    <a:pt x="0" y="187566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5066" y="1174945"/>
              <a:ext cx="195978" cy="8518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934847" y="1026199"/>
              <a:ext cx="334010" cy="417195"/>
            </a:xfrm>
            <a:custGeom>
              <a:avLst/>
              <a:gdLst/>
              <a:ahLst/>
              <a:cxnLst/>
              <a:rect l="l" t="t" r="r" b="b"/>
              <a:pathLst>
                <a:path w="334010" h="417194">
                  <a:moveTo>
                    <a:pt x="0" y="0"/>
                  </a:moveTo>
                  <a:lnTo>
                    <a:pt x="0" y="416814"/>
                  </a:lnTo>
                  <a:lnTo>
                    <a:pt x="333451" y="347345"/>
                  </a:lnTo>
                  <a:lnTo>
                    <a:pt x="333451" y="69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7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934847" y="1026199"/>
              <a:ext cx="334010" cy="417195"/>
            </a:xfrm>
            <a:custGeom>
              <a:avLst/>
              <a:gdLst/>
              <a:ahLst/>
              <a:cxnLst/>
              <a:rect l="l" t="t" r="r" b="b"/>
              <a:pathLst>
                <a:path w="334010" h="417194">
                  <a:moveTo>
                    <a:pt x="0" y="0"/>
                  </a:moveTo>
                  <a:lnTo>
                    <a:pt x="333451" y="69468"/>
                  </a:lnTo>
                  <a:lnTo>
                    <a:pt x="333451" y="347345"/>
                  </a:lnTo>
                  <a:lnTo>
                    <a:pt x="0" y="416814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033" y="1190840"/>
              <a:ext cx="155859" cy="8386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34847" y="1778548"/>
              <a:ext cx="334010" cy="417195"/>
            </a:xfrm>
            <a:custGeom>
              <a:avLst/>
              <a:gdLst/>
              <a:ahLst/>
              <a:cxnLst/>
              <a:rect l="l" t="t" r="r" b="b"/>
              <a:pathLst>
                <a:path w="334010" h="417194">
                  <a:moveTo>
                    <a:pt x="0" y="0"/>
                  </a:moveTo>
                  <a:lnTo>
                    <a:pt x="0" y="416814"/>
                  </a:lnTo>
                  <a:lnTo>
                    <a:pt x="333451" y="347345"/>
                  </a:lnTo>
                  <a:lnTo>
                    <a:pt x="333451" y="69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F8E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34847" y="1778548"/>
              <a:ext cx="334010" cy="417195"/>
            </a:xfrm>
            <a:custGeom>
              <a:avLst/>
              <a:gdLst/>
              <a:ahLst/>
              <a:cxnLst/>
              <a:rect l="l" t="t" r="r" b="b"/>
              <a:pathLst>
                <a:path w="334010" h="417194">
                  <a:moveTo>
                    <a:pt x="0" y="0"/>
                  </a:moveTo>
                  <a:lnTo>
                    <a:pt x="333451" y="69468"/>
                  </a:lnTo>
                  <a:lnTo>
                    <a:pt x="333451" y="347345"/>
                  </a:lnTo>
                  <a:lnTo>
                    <a:pt x="0" y="416814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3949" y="1943190"/>
              <a:ext cx="155859" cy="838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0922" y="1867121"/>
              <a:ext cx="262592" cy="2625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40922" y="1867121"/>
              <a:ext cx="250190" cy="250190"/>
            </a:xfrm>
            <a:custGeom>
              <a:avLst/>
              <a:gdLst/>
              <a:ahLst/>
              <a:cxnLst/>
              <a:rect l="l" t="t" r="r" b="b"/>
              <a:pathLst>
                <a:path w="250189" h="250189">
                  <a:moveTo>
                    <a:pt x="0" y="0"/>
                  </a:moveTo>
                  <a:lnTo>
                    <a:pt x="250088" y="0"/>
                  </a:lnTo>
                  <a:lnTo>
                    <a:pt x="250088" y="250088"/>
                  </a:lnTo>
                  <a:lnTo>
                    <a:pt x="0" y="250088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8418" y="1854617"/>
              <a:ext cx="250088" cy="25008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28418" y="1854617"/>
              <a:ext cx="250190" cy="250190"/>
            </a:xfrm>
            <a:custGeom>
              <a:avLst/>
              <a:gdLst/>
              <a:ahLst/>
              <a:cxnLst/>
              <a:rect l="l" t="t" r="r" b="b"/>
              <a:pathLst>
                <a:path w="250189" h="250189">
                  <a:moveTo>
                    <a:pt x="0" y="0"/>
                  </a:moveTo>
                  <a:lnTo>
                    <a:pt x="250088" y="0"/>
                  </a:lnTo>
                  <a:lnTo>
                    <a:pt x="250088" y="250088"/>
                  </a:lnTo>
                  <a:lnTo>
                    <a:pt x="0" y="250088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914" y="1842112"/>
              <a:ext cx="250088" cy="25008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15914" y="1842112"/>
              <a:ext cx="250190" cy="250190"/>
            </a:xfrm>
            <a:custGeom>
              <a:avLst/>
              <a:gdLst/>
              <a:ahLst/>
              <a:cxnLst/>
              <a:rect l="l" t="t" r="r" b="b"/>
              <a:pathLst>
                <a:path w="250189" h="250189">
                  <a:moveTo>
                    <a:pt x="0" y="0"/>
                  </a:moveTo>
                  <a:lnTo>
                    <a:pt x="250088" y="0"/>
                  </a:lnTo>
                  <a:lnTo>
                    <a:pt x="250088" y="250088"/>
                  </a:lnTo>
                  <a:lnTo>
                    <a:pt x="0" y="250088"/>
                  </a:lnTo>
                  <a:lnTo>
                    <a:pt x="0" y="0"/>
                  </a:lnTo>
                  <a:close/>
                </a:path>
              </a:pathLst>
            </a:custGeom>
            <a:ln w="41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733040" y="1361744"/>
              <a:ext cx="833755" cy="167005"/>
            </a:xfrm>
            <a:custGeom>
              <a:avLst/>
              <a:gdLst/>
              <a:ahLst/>
              <a:cxnLst/>
              <a:rect l="l" t="t" r="r" b="b"/>
              <a:pathLst>
                <a:path w="833754" h="167005">
                  <a:moveTo>
                    <a:pt x="833628" y="0"/>
                  </a:moveTo>
                  <a:lnTo>
                    <a:pt x="833628" y="0"/>
                  </a:lnTo>
                  <a:lnTo>
                    <a:pt x="0" y="0"/>
                  </a:lnTo>
                  <a:lnTo>
                    <a:pt x="0" y="166725"/>
                  </a:lnTo>
                  <a:lnTo>
                    <a:pt x="833628" y="166725"/>
                  </a:lnTo>
                  <a:lnTo>
                    <a:pt x="833628" y="0"/>
                  </a:lnTo>
                  <a:close/>
                </a:path>
              </a:pathLst>
            </a:custGeom>
            <a:solidFill>
              <a:srgbClr val="DCD7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804287" y="1427390"/>
              <a:ext cx="706755" cy="45720"/>
            </a:xfrm>
            <a:custGeom>
              <a:avLst/>
              <a:gdLst/>
              <a:ahLst/>
              <a:cxnLst/>
              <a:rect l="l" t="t" r="r" b="b"/>
              <a:pathLst>
                <a:path w="706754" h="45719">
                  <a:moveTo>
                    <a:pt x="21844" y="0"/>
                  </a:moveTo>
                  <a:lnTo>
                    <a:pt x="584" y="0"/>
                  </a:lnTo>
                  <a:lnTo>
                    <a:pt x="0" y="3213"/>
                  </a:lnTo>
                  <a:lnTo>
                    <a:pt x="8712" y="3213"/>
                  </a:lnTo>
                  <a:lnTo>
                    <a:pt x="4127" y="29171"/>
                  </a:lnTo>
                  <a:lnTo>
                    <a:pt x="7962" y="29171"/>
                  </a:lnTo>
                  <a:lnTo>
                    <a:pt x="12547" y="3213"/>
                  </a:lnTo>
                  <a:lnTo>
                    <a:pt x="21259" y="3213"/>
                  </a:lnTo>
                  <a:lnTo>
                    <a:pt x="21844" y="0"/>
                  </a:lnTo>
                  <a:close/>
                </a:path>
                <a:path w="706754" h="45719">
                  <a:moveTo>
                    <a:pt x="31356" y="20485"/>
                  </a:moveTo>
                  <a:lnTo>
                    <a:pt x="28752" y="20485"/>
                  </a:lnTo>
                  <a:lnTo>
                    <a:pt x="22809" y="23063"/>
                  </a:lnTo>
                  <a:lnTo>
                    <a:pt x="22326" y="25869"/>
                  </a:lnTo>
                  <a:lnTo>
                    <a:pt x="27673" y="23787"/>
                  </a:lnTo>
                  <a:lnTo>
                    <a:pt x="23952" y="44805"/>
                  </a:lnTo>
                  <a:lnTo>
                    <a:pt x="27076" y="44805"/>
                  </a:lnTo>
                  <a:lnTo>
                    <a:pt x="31356" y="20485"/>
                  </a:lnTo>
                  <a:close/>
                </a:path>
                <a:path w="706754" h="45719">
                  <a:moveTo>
                    <a:pt x="188569" y="0"/>
                  </a:moveTo>
                  <a:lnTo>
                    <a:pt x="167309" y="0"/>
                  </a:lnTo>
                  <a:lnTo>
                    <a:pt x="166725" y="3213"/>
                  </a:lnTo>
                  <a:lnTo>
                    <a:pt x="175437" y="3213"/>
                  </a:lnTo>
                  <a:lnTo>
                    <a:pt x="170853" y="29171"/>
                  </a:lnTo>
                  <a:lnTo>
                    <a:pt x="174688" y="29171"/>
                  </a:lnTo>
                  <a:lnTo>
                    <a:pt x="179273" y="3213"/>
                  </a:lnTo>
                  <a:lnTo>
                    <a:pt x="187985" y="3213"/>
                  </a:lnTo>
                  <a:lnTo>
                    <a:pt x="188569" y="0"/>
                  </a:lnTo>
                  <a:close/>
                </a:path>
                <a:path w="706754" h="45719">
                  <a:moveTo>
                    <a:pt x="201853" y="22402"/>
                  </a:moveTo>
                  <a:lnTo>
                    <a:pt x="198424" y="20002"/>
                  </a:lnTo>
                  <a:lnTo>
                    <a:pt x="189877" y="20002"/>
                  </a:lnTo>
                  <a:lnTo>
                    <a:pt x="187134" y="22326"/>
                  </a:lnTo>
                  <a:lnTo>
                    <a:pt x="186194" y="27546"/>
                  </a:lnTo>
                  <a:lnTo>
                    <a:pt x="189217" y="27546"/>
                  </a:lnTo>
                  <a:lnTo>
                    <a:pt x="189801" y="24244"/>
                  </a:lnTo>
                  <a:lnTo>
                    <a:pt x="191401" y="22580"/>
                  </a:lnTo>
                  <a:lnTo>
                    <a:pt x="196748" y="22580"/>
                  </a:lnTo>
                  <a:lnTo>
                    <a:pt x="198704" y="24028"/>
                  </a:lnTo>
                  <a:lnTo>
                    <a:pt x="198704" y="28587"/>
                  </a:lnTo>
                  <a:lnTo>
                    <a:pt x="196926" y="30353"/>
                  </a:lnTo>
                  <a:lnTo>
                    <a:pt x="183273" y="42367"/>
                  </a:lnTo>
                  <a:lnTo>
                    <a:pt x="182854" y="44805"/>
                  </a:lnTo>
                  <a:lnTo>
                    <a:pt x="198729" y="44805"/>
                  </a:lnTo>
                  <a:lnTo>
                    <a:pt x="199186" y="42240"/>
                  </a:lnTo>
                  <a:lnTo>
                    <a:pt x="187172" y="42240"/>
                  </a:lnTo>
                  <a:lnTo>
                    <a:pt x="196926" y="33896"/>
                  </a:lnTo>
                  <a:lnTo>
                    <a:pt x="199771" y="31496"/>
                  </a:lnTo>
                  <a:lnTo>
                    <a:pt x="201853" y="29387"/>
                  </a:lnTo>
                  <a:lnTo>
                    <a:pt x="201853" y="22402"/>
                  </a:lnTo>
                  <a:close/>
                </a:path>
                <a:path w="706754" h="45719">
                  <a:moveTo>
                    <a:pt x="355295" y="0"/>
                  </a:moveTo>
                  <a:lnTo>
                    <a:pt x="334035" y="0"/>
                  </a:lnTo>
                  <a:lnTo>
                    <a:pt x="333451" y="3213"/>
                  </a:lnTo>
                  <a:lnTo>
                    <a:pt x="342163" y="3213"/>
                  </a:lnTo>
                  <a:lnTo>
                    <a:pt x="337578" y="29171"/>
                  </a:lnTo>
                  <a:lnTo>
                    <a:pt x="341414" y="29171"/>
                  </a:lnTo>
                  <a:lnTo>
                    <a:pt x="345998" y="3213"/>
                  </a:lnTo>
                  <a:lnTo>
                    <a:pt x="354711" y="3213"/>
                  </a:lnTo>
                  <a:lnTo>
                    <a:pt x="355295" y="0"/>
                  </a:lnTo>
                  <a:close/>
                </a:path>
                <a:path w="706754" h="45719">
                  <a:moveTo>
                    <a:pt x="370027" y="20485"/>
                  </a:moveTo>
                  <a:lnTo>
                    <a:pt x="355714" y="20485"/>
                  </a:lnTo>
                  <a:lnTo>
                    <a:pt x="355307" y="23025"/>
                  </a:lnTo>
                  <a:lnTo>
                    <a:pt x="365658" y="23025"/>
                  </a:lnTo>
                  <a:lnTo>
                    <a:pt x="357936" y="30975"/>
                  </a:lnTo>
                  <a:lnTo>
                    <a:pt x="357492" y="33413"/>
                  </a:lnTo>
                  <a:lnTo>
                    <a:pt x="363080" y="33413"/>
                  </a:lnTo>
                  <a:lnTo>
                    <a:pt x="365277" y="34975"/>
                  </a:lnTo>
                  <a:lnTo>
                    <a:pt x="365277" y="40703"/>
                  </a:lnTo>
                  <a:lnTo>
                    <a:pt x="362737" y="42760"/>
                  </a:lnTo>
                  <a:lnTo>
                    <a:pt x="356412" y="42760"/>
                  </a:lnTo>
                  <a:lnTo>
                    <a:pt x="354152" y="41084"/>
                  </a:lnTo>
                  <a:lnTo>
                    <a:pt x="354393" y="38061"/>
                  </a:lnTo>
                  <a:lnTo>
                    <a:pt x="351548" y="38061"/>
                  </a:lnTo>
                  <a:lnTo>
                    <a:pt x="351205" y="42900"/>
                  </a:lnTo>
                  <a:lnTo>
                    <a:pt x="355193" y="45288"/>
                  </a:lnTo>
                  <a:lnTo>
                    <a:pt x="364477" y="45288"/>
                  </a:lnTo>
                  <a:lnTo>
                    <a:pt x="368427" y="42202"/>
                  </a:lnTo>
                  <a:lnTo>
                    <a:pt x="368427" y="33693"/>
                  </a:lnTo>
                  <a:lnTo>
                    <a:pt x="365417" y="31229"/>
                  </a:lnTo>
                  <a:lnTo>
                    <a:pt x="361454" y="31153"/>
                  </a:lnTo>
                  <a:lnTo>
                    <a:pt x="369582" y="23063"/>
                  </a:lnTo>
                  <a:lnTo>
                    <a:pt x="370027" y="20485"/>
                  </a:lnTo>
                  <a:close/>
                </a:path>
                <a:path w="706754" h="45719">
                  <a:moveTo>
                    <a:pt x="686663" y="0"/>
                  </a:moveTo>
                  <a:lnTo>
                    <a:pt x="665403" y="0"/>
                  </a:lnTo>
                  <a:lnTo>
                    <a:pt x="664819" y="3213"/>
                  </a:lnTo>
                  <a:lnTo>
                    <a:pt x="673531" y="3213"/>
                  </a:lnTo>
                  <a:lnTo>
                    <a:pt x="668947" y="29171"/>
                  </a:lnTo>
                  <a:lnTo>
                    <a:pt x="672782" y="29171"/>
                  </a:lnTo>
                  <a:lnTo>
                    <a:pt x="677367" y="3213"/>
                  </a:lnTo>
                  <a:lnTo>
                    <a:pt x="686079" y="3213"/>
                  </a:lnTo>
                  <a:lnTo>
                    <a:pt x="686663" y="0"/>
                  </a:lnTo>
                  <a:close/>
                </a:path>
                <a:path w="706754" h="45719">
                  <a:moveTo>
                    <a:pt x="706716" y="20485"/>
                  </a:moveTo>
                  <a:lnTo>
                    <a:pt x="703592" y="20485"/>
                  </a:lnTo>
                  <a:lnTo>
                    <a:pt x="700189" y="39878"/>
                  </a:lnTo>
                  <a:lnTo>
                    <a:pt x="690981" y="20485"/>
                  </a:lnTo>
                  <a:lnTo>
                    <a:pt x="687997" y="20485"/>
                  </a:lnTo>
                  <a:lnTo>
                    <a:pt x="683729" y="44805"/>
                  </a:lnTo>
                  <a:lnTo>
                    <a:pt x="686816" y="44805"/>
                  </a:lnTo>
                  <a:lnTo>
                    <a:pt x="690232" y="25527"/>
                  </a:lnTo>
                  <a:lnTo>
                    <a:pt x="699465" y="44805"/>
                  </a:lnTo>
                  <a:lnTo>
                    <a:pt x="702437" y="44805"/>
                  </a:lnTo>
                  <a:lnTo>
                    <a:pt x="706716" y="204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524633" y="1570151"/>
              <a:ext cx="167005" cy="804545"/>
            </a:xfrm>
            <a:custGeom>
              <a:avLst/>
              <a:gdLst/>
              <a:ahLst/>
              <a:cxnLst/>
              <a:rect l="l" t="t" r="r" b="b"/>
              <a:pathLst>
                <a:path w="167005" h="804544">
                  <a:moveTo>
                    <a:pt x="166725" y="0"/>
                  </a:moveTo>
                  <a:lnTo>
                    <a:pt x="0" y="0"/>
                  </a:lnTo>
                  <a:lnTo>
                    <a:pt x="0" y="166725"/>
                  </a:lnTo>
                  <a:lnTo>
                    <a:pt x="0" y="333451"/>
                  </a:lnTo>
                  <a:lnTo>
                    <a:pt x="0" y="500176"/>
                  </a:lnTo>
                  <a:lnTo>
                    <a:pt x="0" y="666902"/>
                  </a:lnTo>
                  <a:lnTo>
                    <a:pt x="0" y="804291"/>
                  </a:lnTo>
                  <a:lnTo>
                    <a:pt x="166725" y="804291"/>
                  </a:lnTo>
                  <a:lnTo>
                    <a:pt x="166725" y="666902"/>
                  </a:lnTo>
                  <a:lnTo>
                    <a:pt x="166725" y="500176"/>
                  </a:lnTo>
                  <a:lnTo>
                    <a:pt x="166725" y="333451"/>
                  </a:lnTo>
                  <a:lnTo>
                    <a:pt x="166725" y="166725"/>
                  </a:lnTo>
                  <a:lnTo>
                    <a:pt x="166725" y="0"/>
                  </a:lnTo>
                  <a:close/>
                </a:path>
              </a:pathLst>
            </a:custGeom>
            <a:solidFill>
              <a:srgbClr val="DCF8E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588869" y="1635798"/>
              <a:ext cx="46990" cy="711835"/>
            </a:xfrm>
            <a:custGeom>
              <a:avLst/>
              <a:gdLst/>
              <a:ahLst/>
              <a:cxnLst/>
              <a:rect l="l" t="t" r="r" b="b"/>
              <a:pathLst>
                <a:path w="46989" h="711835">
                  <a:moveTo>
                    <a:pt x="22809" y="666902"/>
                  </a:moveTo>
                  <a:lnTo>
                    <a:pt x="5257" y="666902"/>
                  </a:lnTo>
                  <a:lnTo>
                    <a:pt x="4711" y="669861"/>
                  </a:lnTo>
                  <a:lnTo>
                    <a:pt x="11557" y="669861"/>
                  </a:lnTo>
                  <a:lnTo>
                    <a:pt x="7505" y="693115"/>
                  </a:lnTo>
                  <a:lnTo>
                    <a:pt x="546" y="693115"/>
                  </a:lnTo>
                  <a:lnTo>
                    <a:pt x="0" y="696074"/>
                  </a:lnTo>
                  <a:lnTo>
                    <a:pt x="17716" y="696074"/>
                  </a:lnTo>
                  <a:lnTo>
                    <a:pt x="18262" y="693115"/>
                  </a:lnTo>
                  <a:lnTo>
                    <a:pt x="11341" y="693115"/>
                  </a:lnTo>
                  <a:lnTo>
                    <a:pt x="15379" y="669861"/>
                  </a:lnTo>
                  <a:lnTo>
                    <a:pt x="22263" y="669861"/>
                  </a:lnTo>
                  <a:lnTo>
                    <a:pt x="22809" y="666902"/>
                  </a:lnTo>
                  <a:close/>
                </a:path>
                <a:path w="46989" h="711835">
                  <a:moveTo>
                    <a:pt x="24892" y="333451"/>
                  </a:moveTo>
                  <a:lnTo>
                    <a:pt x="7340" y="333451"/>
                  </a:lnTo>
                  <a:lnTo>
                    <a:pt x="6794" y="336410"/>
                  </a:lnTo>
                  <a:lnTo>
                    <a:pt x="13639" y="336410"/>
                  </a:lnTo>
                  <a:lnTo>
                    <a:pt x="9588" y="359664"/>
                  </a:lnTo>
                  <a:lnTo>
                    <a:pt x="2628" y="359664"/>
                  </a:lnTo>
                  <a:lnTo>
                    <a:pt x="2082" y="362623"/>
                  </a:lnTo>
                  <a:lnTo>
                    <a:pt x="19799" y="362623"/>
                  </a:lnTo>
                  <a:lnTo>
                    <a:pt x="20345" y="359664"/>
                  </a:lnTo>
                  <a:lnTo>
                    <a:pt x="13423" y="359664"/>
                  </a:lnTo>
                  <a:lnTo>
                    <a:pt x="17475" y="336410"/>
                  </a:lnTo>
                  <a:lnTo>
                    <a:pt x="24345" y="336410"/>
                  </a:lnTo>
                  <a:lnTo>
                    <a:pt x="24892" y="333451"/>
                  </a:lnTo>
                  <a:close/>
                </a:path>
                <a:path w="46989" h="711835">
                  <a:moveTo>
                    <a:pt x="24892" y="166725"/>
                  </a:moveTo>
                  <a:lnTo>
                    <a:pt x="7340" y="166725"/>
                  </a:lnTo>
                  <a:lnTo>
                    <a:pt x="6794" y="169684"/>
                  </a:lnTo>
                  <a:lnTo>
                    <a:pt x="13639" y="169684"/>
                  </a:lnTo>
                  <a:lnTo>
                    <a:pt x="9588" y="192938"/>
                  </a:lnTo>
                  <a:lnTo>
                    <a:pt x="2628" y="192938"/>
                  </a:lnTo>
                  <a:lnTo>
                    <a:pt x="2082" y="195897"/>
                  </a:lnTo>
                  <a:lnTo>
                    <a:pt x="19799" y="195897"/>
                  </a:lnTo>
                  <a:lnTo>
                    <a:pt x="20345" y="192938"/>
                  </a:lnTo>
                  <a:lnTo>
                    <a:pt x="13423" y="192938"/>
                  </a:lnTo>
                  <a:lnTo>
                    <a:pt x="17475" y="169684"/>
                  </a:lnTo>
                  <a:lnTo>
                    <a:pt x="24345" y="169684"/>
                  </a:lnTo>
                  <a:lnTo>
                    <a:pt x="24892" y="166725"/>
                  </a:lnTo>
                  <a:close/>
                </a:path>
                <a:path w="46989" h="711835">
                  <a:moveTo>
                    <a:pt x="24892" y="0"/>
                  </a:moveTo>
                  <a:lnTo>
                    <a:pt x="7340" y="0"/>
                  </a:lnTo>
                  <a:lnTo>
                    <a:pt x="6794" y="2959"/>
                  </a:lnTo>
                  <a:lnTo>
                    <a:pt x="13639" y="2959"/>
                  </a:lnTo>
                  <a:lnTo>
                    <a:pt x="9588" y="26212"/>
                  </a:lnTo>
                  <a:lnTo>
                    <a:pt x="2628" y="26212"/>
                  </a:lnTo>
                  <a:lnTo>
                    <a:pt x="2082" y="29171"/>
                  </a:lnTo>
                  <a:lnTo>
                    <a:pt x="19799" y="29171"/>
                  </a:lnTo>
                  <a:lnTo>
                    <a:pt x="20345" y="26212"/>
                  </a:lnTo>
                  <a:lnTo>
                    <a:pt x="13423" y="26212"/>
                  </a:lnTo>
                  <a:lnTo>
                    <a:pt x="17475" y="2959"/>
                  </a:lnTo>
                  <a:lnTo>
                    <a:pt x="24345" y="2959"/>
                  </a:lnTo>
                  <a:lnTo>
                    <a:pt x="24892" y="0"/>
                  </a:lnTo>
                  <a:close/>
                </a:path>
                <a:path w="46989" h="711835">
                  <a:moveTo>
                    <a:pt x="38366" y="20485"/>
                  </a:moveTo>
                  <a:lnTo>
                    <a:pt x="35763" y="20485"/>
                  </a:lnTo>
                  <a:lnTo>
                    <a:pt x="29819" y="23063"/>
                  </a:lnTo>
                  <a:lnTo>
                    <a:pt x="29337" y="25869"/>
                  </a:lnTo>
                  <a:lnTo>
                    <a:pt x="34683" y="23787"/>
                  </a:lnTo>
                  <a:lnTo>
                    <a:pt x="30962" y="44805"/>
                  </a:lnTo>
                  <a:lnTo>
                    <a:pt x="34086" y="44805"/>
                  </a:lnTo>
                  <a:lnTo>
                    <a:pt x="38366" y="20485"/>
                  </a:lnTo>
                  <a:close/>
                </a:path>
                <a:path w="46989" h="711835">
                  <a:moveTo>
                    <a:pt x="44234" y="189128"/>
                  </a:moveTo>
                  <a:lnTo>
                    <a:pt x="40792" y="186728"/>
                  </a:lnTo>
                  <a:lnTo>
                    <a:pt x="32245" y="186728"/>
                  </a:lnTo>
                  <a:lnTo>
                    <a:pt x="29502" y="189052"/>
                  </a:lnTo>
                  <a:lnTo>
                    <a:pt x="28562" y="194271"/>
                  </a:lnTo>
                  <a:lnTo>
                    <a:pt x="31584" y="194271"/>
                  </a:lnTo>
                  <a:lnTo>
                    <a:pt x="32169" y="190969"/>
                  </a:lnTo>
                  <a:lnTo>
                    <a:pt x="33769" y="189306"/>
                  </a:lnTo>
                  <a:lnTo>
                    <a:pt x="39128" y="189306"/>
                  </a:lnTo>
                  <a:lnTo>
                    <a:pt x="41071" y="190754"/>
                  </a:lnTo>
                  <a:lnTo>
                    <a:pt x="41071" y="195313"/>
                  </a:lnTo>
                  <a:lnTo>
                    <a:pt x="39293" y="197078"/>
                  </a:lnTo>
                  <a:lnTo>
                    <a:pt x="25641" y="209092"/>
                  </a:lnTo>
                  <a:lnTo>
                    <a:pt x="25222" y="211531"/>
                  </a:lnTo>
                  <a:lnTo>
                    <a:pt x="41097" y="211531"/>
                  </a:lnTo>
                  <a:lnTo>
                    <a:pt x="41554" y="208965"/>
                  </a:lnTo>
                  <a:lnTo>
                    <a:pt x="29540" y="208965"/>
                  </a:lnTo>
                  <a:lnTo>
                    <a:pt x="39293" y="200621"/>
                  </a:lnTo>
                  <a:lnTo>
                    <a:pt x="42138" y="198221"/>
                  </a:lnTo>
                  <a:lnTo>
                    <a:pt x="44234" y="196113"/>
                  </a:lnTo>
                  <a:lnTo>
                    <a:pt x="44234" y="189128"/>
                  </a:lnTo>
                  <a:close/>
                </a:path>
                <a:path w="46989" h="711835">
                  <a:moveTo>
                    <a:pt x="45669" y="353936"/>
                  </a:moveTo>
                  <a:lnTo>
                    <a:pt x="31356" y="353936"/>
                  </a:lnTo>
                  <a:lnTo>
                    <a:pt x="30949" y="356476"/>
                  </a:lnTo>
                  <a:lnTo>
                    <a:pt x="41300" y="356476"/>
                  </a:lnTo>
                  <a:lnTo>
                    <a:pt x="33591" y="364426"/>
                  </a:lnTo>
                  <a:lnTo>
                    <a:pt x="33134" y="366864"/>
                  </a:lnTo>
                  <a:lnTo>
                    <a:pt x="38722" y="366864"/>
                  </a:lnTo>
                  <a:lnTo>
                    <a:pt x="40919" y="368427"/>
                  </a:lnTo>
                  <a:lnTo>
                    <a:pt x="40919" y="374154"/>
                  </a:lnTo>
                  <a:lnTo>
                    <a:pt x="38379" y="376212"/>
                  </a:lnTo>
                  <a:lnTo>
                    <a:pt x="32054" y="376212"/>
                  </a:lnTo>
                  <a:lnTo>
                    <a:pt x="29794" y="374535"/>
                  </a:lnTo>
                  <a:lnTo>
                    <a:pt x="30048" y="371513"/>
                  </a:lnTo>
                  <a:lnTo>
                    <a:pt x="27190" y="371513"/>
                  </a:lnTo>
                  <a:lnTo>
                    <a:pt x="26847" y="376351"/>
                  </a:lnTo>
                  <a:lnTo>
                    <a:pt x="30835" y="378739"/>
                  </a:lnTo>
                  <a:lnTo>
                    <a:pt x="40119" y="378739"/>
                  </a:lnTo>
                  <a:lnTo>
                    <a:pt x="44081" y="375653"/>
                  </a:lnTo>
                  <a:lnTo>
                    <a:pt x="44081" y="367144"/>
                  </a:lnTo>
                  <a:lnTo>
                    <a:pt x="41059" y="364680"/>
                  </a:lnTo>
                  <a:lnTo>
                    <a:pt x="37096" y="364604"/>
                  </a:lnTo>
                  <a:lnTo>
                    <a:pt x="45224" y="356514"/>
                  </a:lnTo>
                  <a:lnTo>
                    <a:pt x="45669" y="353936"/>
                  </a:lnTo>
                  <a:close/>
                </a:path>
                <a:path w="46989" h="711835">
                  <a:moveTo>
                    <a:pt x="46824" y="687387"/>
                  </a:moveTo>
                  <a:lnTo>
                    <a:pt x="43700" y="687387"/>
                  </a:lnTo>
                  <a:lnTo>
                    <a:pt x="40297" y="706780"/>
                  </a:lnTo>
                  <a:lnTo>
                    <a:pt x="31089" y="687387"/>
                  </a:lnTo>
                  <a:lnTo>
                    <a:pt x="28105" y="687387"/>
                  </a:lnTo>
                  <a:lnTo>
                    <a:pt x="23837" y="711708"/>
                  </a:lnTo>
                  <a:lnTo>
                    <a:pt x="26924" y="711708"/>
                  </a:lnTo>
                  <a:lnTo>
                    <a:pt x="30327" y="692429"/>
                  </a:lnTo>
                  <a:lnTo>
                    <a:pt x="39573" y="711708"/>
                  </a:lnTo>
                  <a:lnTo>
                    <a:pt x="42557" y="711708"/>
                  </a:lnTo>
                  <a:lnTo>
                    <a:pt x="46824" y="6873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397511" y="1653504"/>
              <a:ext cx="98425" cy="329565"/>
            </a:xfrm>
            <a:custGeom>
              <a:avLst/>
              <a:gdLst/>
              <a:ahLst/>
              <a:cxnLst/>
              <a:rect l="l" t="t" r="r" b="b"/>
              <a:pathLst>
                <a:path w="98425" h="329564">
                  <a:moveTo>
                    <a:pt x="0" y="329283"/>
                  </a:moveTo>
                  <a:lnTo>
                    <a:pt x="0" y="20840"/>
                  </a:lnTo>
                  <a:lnTo>
                    <a:pt x="1637" y="12728"/>
                  </a:lnTo>
                  <a:lnTo>
                    <a:pt x="6103" y="6103"/>
                  </a:lnTo>
                  <a:lnTo>
                    <a:pt x="12728" y="1637"/>
                  </a:lnTo>
                  <a:lnTo>
                    <a:pt x="20840" y="0"/>
                  </a:lnTo>
                  <a:lnTo>
                    <a:pt x="979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3474975" y="1329431"/>
              <a:ext cx="17145" cy="29845"/>
            </a:xfrm>
            <a:custGeom>
              <a:avLst/>
              <a:gdLst/>
              <a:ahLst/>
              <a:cxnLst/>
              <a:rect l="l" t="t" r="r" b="b"/>
              <a:pathLst>
                <a:path w="17145" h="29844">
                  <a:moveTo>
                    <a:pt x="16672" y="0"/>
                  </a:moveTo>
                  <a:lnTo>
                    <a:pt x="0" y="0"/>
                  </a:lnTo>
                  <a:lnTo>
                    <a:pt x="8336" y="29639"/>
                  </a:lnTo>
                  <a:lnTo>
                    <a:pt x="16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3126935" y="1234606"/>
              <a:ext cx="356870" cy="98425"/>
            </a:xfrm>
            <a:custGeom>
              <a:avLst/>
              <a:gdLst/>
              <a:ahLst/>
              <a:cxnLst/>
              <a:rect l="l" t="t" r="r" b="b"/>
              <a:pathLst>
                <a:path w="356870" h="98425">
                  <a:moveTo>
                    <a:pt x="0" y="0"/>
                  </a:moveTo>
                  <a:lnTo>
                    <a:pt x="335535" y="0"/>
                  </a:lnTo>
                  <a:lnTo>
                    <a:pt x="343644" y="1637"/>
                  </a:lnTo>
                  <a:lnTo>
                    <a:pt x="350269" y="6103"/>
                  </a:lnTo>
                  <a:lnTo>
                    <a:pt x="354737" y="12728"/>
                  </a:lnTo>
                  <a:lnTo>
                    <a:pt x="356375" y="20840"/>
                  </a:lnTo>
                  <a:lnTo>
                    <a:pt x="356375" y="979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808071" y="1329435"/>
              <a:ext cx="350520" cy="29845"/>
            </a:xfrm>
            <a:custGeom>
              <a:avLst/>
              <a:gdLst/>
              <a:ahLst/>
              <a:cxnLst/>
              <a:rect l="l" t="t" r="r" b="b"/>
              <a:pathLst>
                <a:path w="350519" h="29844">
                  <a:moveTo>
                    <a:pt x="16662" y="0"/>
                  </a:moveTo>
                  <a:lnTo>
                    <a:pt x="0" y="0"/>
                  </a:lnTo>
                  <a:lnTo>
                    <a:pt x="8331" y="29641"/>
                  </a:lnTo>
                  <a:lnTo>
                    <a:pt x="16662" y="0"/>
                  </a:lnTo>
                  <a:close/>
                </a:path>
                <a:path w="350519" h="29844">
                  <a:moveTo>
                    <a:pt x="183388" y="0"/>
                  </a:moveTo>
                  <a:lnTo>
                    <a:pt x="166725" y="0"/>
                  </a:lnTo>
                  <a:lnTo>
                    <a:pt x="175056" y="29641"/>
                  </a:lnTo>
                  <a:lnTo>
                    <a:pt x="183388" y="0"/>
                  </a:lnTo>
                  <a:close/>
                </a:path>
                <a:path w="350519" h="29844">
                  <a:moveTo>
                    <a:pt x="350113" y="0"/>
                  </a:moveTo>
                  <a:lnTo>
                    <a:pt x="333451" y="0"/>
                  </a:lnTo>
                  <a:lnTo>
                    <a:pt x="341782" y="29641"/>
                  </a:lnTo>
                  <a:lnTo>
                    <a:pt x="3501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820577" y="1234606"/>
              <a:ext cx="329565" cy="98425"/>
            </a:xfrm>
            <a:custGeom>
              <a:avLst/>
              <a:gdLst/>
              <a:ahLst/>
              <a:cxnLst/>
              <a:rect l="l" t="t" r="r" b="b"/>
              <a:pathLst>
                <a:path w="329564" h="98425">
                  <a:moveTo>
                    <a:pt x="0" y="0"/>
                  </a:moveTo>
                  <a:lnTo>
                    <a:pt x="308442" y="0"/>
                  </a:lnTo>
                  <a:lnTo>
                    <a:pt x="316554" y="1637"/>
                  </a:lnTo>
                  <a:lnTo>
                    <a:pt x="323179" y="6103"/>
                  </a:lnTo>
                  <a:lnTo>
                    <a:pt x="327645" y="12728"/>
                  </a:lnTo>
                  <a:lnTo>
                    <a:pt x="329283" y="20840"/>
                  </a:lnTo>
                  <a:lnTo>
                    <a:pt x="329283" y="979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91921" y="1233043"/>
              <a:ext cx="192776" cy="10107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397511" y="1974451"/>
              <a:ext cx="106680" cy="346075"/>
            </a:xfrm>
            <a:custGeom>
              <a:avLst/>
              <a:gdLst/>
              <a:ahLst/>
              <a:cxnLst/>
              <a:rect l="l" t="t" r="r" b="b"/>
              <a:pathLst>
                <a:path w="106680" h="346075">
                  <a:moveTo>
                    <a:pt x="0" y="0"/>
                  </a:moveTo>
                  <a:lnTo>
                    <a:pt x="0" y="325114"/>
                  </a:lnTo>
                  <a:lnTo>
                    <a:pt x="1637" y="333227"/>
                  </a:lnTo>
                  <a:lnTo>
                    <a:pt x="6103" y="339851"/>
                  </a:lnTo>
                  <a:lnTo>
                    <a:pt x="12728" y="344317"/>
                  </a:lnTo>
                  <a:lnTo>
                    <a:pt x="20840" y="345955"/>
                  </a:lnTo>
                  <a:lnTo>
                    <a:pt x="106287" y="3459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95948" y="1818666"/>
              <a:ext cx="101077" cy="16568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457729" y="1294841"/>
              <a:ext cx="870585" cy="870585"/>
            </a:xfrm>
            <a:custGeom>
              <a:avLst/>
              <a:gdLst/>
              <a:ahLst/>
              <a:cxnLst/>
              <a:rect l="l" t="t" r="r" b="b"/>
              <a:pathLst>
                <a:path w="870585" h="870585">
                  <a:moveTo>
                    <a:pt x="4635" y="866508"/>
                  </a:moveTo>
                  <a:lnTo>
                    <a:pt x="3708" y="865505"/>
                  </a:lnTo>
                  <a:lnTo>
                    <a:pt x="965" y="865505"/>
                  </a:lnTo>
                  <a:lnTo>
                    <a:pt x="0" y="866508"/>
                  </a:lnTo>
                  <a:lnTo>
                    <a:pt x="0" y="869302"/>
                  </a:lnTo>
                  <a:lnTo>
                    <a:pt x="965" y="870254"/>
                  </a:lnTo>
                  <a:lnTo>
                    <a:pt x="3708" y="870254"/>
                  </a:lnTo>
                  <a:lnTo>
                    <a:pt x="4597" y="869302"/>
                  </a:lnTo>
                  <a:lnTo>
                    <a:pt x="4635" y="866508"/>
                  </a:lnTo>
                  <a:close/>
                </a:path>
                <a:path w="870585" h="870585">
                  <a:moveTo>
                    <a:pt x="4635" y="856424"/>
                  </a:moveTo>
                  <a:lnTo>
                    <a:pt x="3708" y="855421"/>
                  </a:lnTo>
                  <a:lnTo>
                    <a:pt x="965" y="855421"/>
                  </a:lnTo>
                  <a:lnTo>
                    <a:pt x="0" y="856424"/>
                  </a:lnTo>
                  <a:lnTo>
                    <a:pt x="0" y="859218"/>
                  </a:lnTo>
                  <a:lnTo>
                    <a:pt x="965" y="860171"/>
                  </a:lnTo>
                  <a:lnTo>
                    <a:pt x="3708" y="860171"/>
                  </a:lnTo>
                  <a:lnTo>
                    <a:pt x="4597" y="859218"/>
                  </a:lnTo>
                  <a:lnTo>
                    <a:pt x="4635" y="856424"/>
                  </a:lnTo>
                  <a:close/>
                </a:path>
                <a:path w="870585" h="870585">
                  <a:moveTo>
                    <a:pt x="4635" y="846328"/>
                  </a:moveTo>
                  <a:lnTo>
                    <a:pt x="3708" y="845337"/>
                  </a:lnTo>
                  <a:lnTo>
                    <a:pt x="965" y="845337"/>
                  </a:lnTo>
                  <a:lnTo>
                    <a:pt x="0" y="846328"/>
                  </a:lnTo>
                  <a:lnTo>
                    <a:pt x="0" y="849122"/>
                  </a:lnTo>
                  <a:lnTo>
                    <a:pt x="965" y="850087"/>
                  </a:lnTo>
                  <a:lnTo>
                    <a:pt x="3708" y="850087"/>
                  </a:lnTo>
                  <a:lnTo>
                    <a:pt x="4597" y="849122"/>
                  </a:lnTo>
                  <a:lnTo>
                    <a:pt x="4635" y="846328"/>
                  </a:lnTo>
                  <a:close/>
                </a:path>
                <a:path w="870585" h="870585">
                  <a:moveTo>
                    <a:pt x="154686" y="866508"/>
                  </a:moveTo>
                  <a:lnTo>
                    <a:pt x="153771" y="865505"/>
                  </a:lnTo>
                  <a:lnTo>
                    <a:pt x="151015" y="865505"/>
                  </a:lnTo>
                  <a:lnTo>
                    <a:pt x="150063" y="866508"/>
                  </a:lnTo>
                  <a:lnTo>
                    <a:pt x="150063" y="869302"/>
                  </a:lnTo>
                  <a:lnTo>
                    <a:pt x="151015" y="870254"/>
                  </a:lnTo>
                  <a:lnTo>
                    <a:pt x="153771" y="870254"/>
                  </a:lnTo>
                  <a:lnTo>
                    <a:pt x="154647" y="869302"/>
                  </a:lnTo>
                  <a:lnTo>
                    <a:pt x="154686" y="866508"/>
                  </a:lnTo>
                  <a:close/>
                </a:path>
                <a:path w="870585" h="870585">
                  <a:moveTo>
                    <a:pt x="154686" y="856424"/>
                  </a:moveTo>
                  <a:lnTo>
                    <a:pt x="153771" y="855421"/>
                  </a:lnTo>
                  <a:lnTo>
                    <a:pt x="151015" y="855421"/>
                  </a:lnTo>
                  <a:lnTo>
                    <a:pt x="150063" y="856424"/>
                  </a:lnTo>
                  <a:lnTo>
                    <a:pt x="150063" y="859218"/>
                  </a:lnTo>
                  <a:lnTo>
                    <a:pt x="151015" y="860171"/>
                  </a:lnTo>
                  <a:lnTo>
                    <a:pt x="153771" y="860171"/>
                  </a:lnTo>
                  <a:lnTo>
                    <a:pt x="154647" y="859218"/>
                  </a:lnTo>
                  <a:lnTo>
                    <a:pt x="154686" y="856424"/>
                  </a:lnTo>
                  <a:close/>
                </a:path>
                <a:path w="870585" h="870585">
                  <a:moveTo>
                    <a:pt x="154686" y="846328"/>
                  </a:moveTo>
                  <a:lnTo>
                    <a:pt x="153771" y="845337"/>
                  </a:lnTo>
                  <a:lnTo>
                    <a:pt x="151015" y="845337"/>
                  </a:lnTo>
                  <a:lnTo>
                    <a:pt x="150063" y="846328"/>
                  </a:lnTo>
                  <a:lnTo>
                    <a:pt x="150063" y="849122"/>
                  </a:lnTo>
                  <a:lnTo>
                    <a:pt x="151015" y="850087"/>
                  </a:lnTo>
                  <a:lnTo>
                    <a:pt x="153771" y="850087"/>
                  </a:lnTo>
                  <a:lnTo>
                    <a:pt x="154647" y="849122"/>
                  </a:lnTo>
                  <a:lnTo>
                    <a:pt x="154686" y="846328"/>
                  </a:lnTo>
                  <a:close/>
                </a:path>
                <a:path w="870585" h="870585">
                  <a:moveTo>
                    <a:pt x="850099" y="153098"/>
                  </a:moveTo>
                  <a:lnTo>
                    <a:pt x="849147" y="152133"/>
                  </a:lnTo>
                  <a:lnTo>
                    <a:pt x="846315" y="152133"/>
                  </a:lnTo>
                  <a:lnTo>
                    <a:pt x="845350" y="153098"/>
                  </a:lnTo>
                  <a:lnTo>
                    <a:pt x="845350" y="155841"/>
                  </a:lnTo>
                  <a:lnTo>
                    <a:pt x="846353" y="156768"/>
                  </a:lnTo>
                  <a:lnTo>
                    <a:pt x="849109" y="156768"/>
                  </a:lnTo>
                  <a:lnTo>
                    <a:pt x="850099" y="155841"/>
                  </a:lnTo>
                  <a:lnTo>
                    <a:pt x="850099" y="153098"/>
                  </a:lnTo>
                  <a:close/>
                </a:path>
                <a:path w="870585" h="870585">
                  <a:moveTo>
                    <a:pt x="850099" y="965"/>
                  </a:moveTo>
                  <a:lnTo>
                    <a:pt x="849147" y="0"/>
                  </a:lnTo>
                  <a:lnTo>
                    <a:pt x="846315" y="0"/>
                  </a:lnTo>
                  <a:lnTo>
                    <a:pt x="845350" y="965"/>
                  </a:lnTo>
                  <a:lnTo>
                    <a:pt x="845350" y="3708"/>
                  </a:lnTo>
                  <a:lnTo>
                    <a:pt x="846353" y="4622"/>
                  </a:lnTo>
                  <a:lnTo>
                    <a:pt x="849109" y="4622"/>
                  </a:lnTo>
                  <a:lnTo>
                    <a:pt x="850099" y="3708"/>
                  </a:lnTo>
                  <a:lnTo>
                    <a:pt x="850099" y="965"/>
                  </a:lnTo>
                  <a:close/>
                </a:path>
                <a:path w="870585" h="870585">
                  <a:moveTo>
                    <a:pt x="860196" y="153098"/>
                  </a:moveTo>
                  <a:lnTo>
                    <a:pt x="859231" y="152133"/>
                  </a:lnTo>
                  <a:lnTo>
                    <a:pt x="856399" y="152133"/>
                  </a:lnTo>
                  <a:lnTo>
                    <a:pt x="855446" y="153098"/>
                  </a:lnTo>
                  <a:lnTo>
                    <a:pt x="855446" y="155841"/>
                  </a:lnTo>
                  <a:lnTo>
                    <a:pt x="856437" y="156768"/>
                  </a:lnTo>
                  <a:lnTo>
                    <a:pt x="859193" y="156768"/>
                  </a:lnTo>
                  <a:lnTo>
                    <a:pt x="860196" y="155841"/>
                  </a:lnTo>
                  <a:lnTo>
                    <a:pt x="860196" y="153098"/>
                  </a:lnTo>
                  <a:close/>
                </a:path>
                <a:path w="870585" h="870585">
                  <a:moveTo>
                    <a:pt x="860196" y="965"/>
                  </a:moveTo>
                  <a:lnTo>
                    <a:pt x="859231" y="0"/>
                  </a:lnTo>
                  <a:lnTo>
                    <a:pt x="856399" y="0"/>
                  </a:lnTo>
                  <a:lnTo>
                    <a:pt x="855446" y="965"/>
                  </a:lnTo>
                  <a:lnTo>
                    <a:pt x="855446" y="3708"/>
                  </a:lnTo>
                  <a:lnTo>
                    <a:pt x="856437" y="4622"/>
                  </a:lnTo>
                  <a:lnTo>
                    <a:pt x="859193" y="4622"/>
                  </a:lnTo>
                  <a:lnTo>
                    <a:pt x="860196" y="3708"/>
                  </a:lnTo>
                  <a:lnTo>
                    <a:pt x="860196" y="965"/>
                  </a:lnTo>
                  <a:close/>
                </a:path>
                <a:path w="870585" h="870585">
                  <a:moveTo>
                    <a:pt x="870280" y="153098"/>
                  </a:moveTo>
                  <a:lnTo>
                    <a:pt x="869315" y="152133"/>
                  </a:lnTo>
                  <a:lnTo>
                    <a:pt x="866482" y="152133"/>
                  </a:lnTo>
                  <a:lnTo>
                    <a:pt x="865530" y="153098"/>
                  </a:lnTo>
                  <a:lnTo>
                    <a:pt x="865530" y="155841"/>
                  </a:lnTo>
                  <a:lnTo>
                    <a:pt x="866533" y="156768"/>
                  </a:lnTo>
                  <a:lnTo>
                    <a:pt x="869276" y="156768"/>
                  </a:lnTo>
                  <a:lnTo>
                    <a:pt x="870280" y="155841"/>
                  </a:lnTo>
                  <a:lnTo>
                    <a:pt x="870280" y="153098"/>
                  </a:lnTo>
                  <a:close/>
                </a:path>
                <a:path w="870585" h="870585">
                  <a:moveTo>
                    <a:pt x="870280" y="965"/>
                  </a:moveTo>
                  <a:lnTo>
                    <a:pt x="869315" y="0"/>
                  </a:lnTo>
                  <a:lnTo>
                    <a:pt x="866482" y="0"/>
                  </a:lnTo>
                  <a:lnTo>
                    <a:pt x="865530" y="965"/>
                  </a:lnTo>
                  <a:lnTo>
                    <a:pt x="865530" y="3708"/>
                  </a:lnTo>
                  <a:lnTo>
                    <a:pt x="866533" y="4622"/>
                  </a:lnTo>
                  <a:lnTo>
                    <a:pt x="869276" y="4622"/>
                  </a:lnTo>
                  <a:lnTo>
                    <a:pt x="870280" y="3708"/>
                  </a:lnTo>
                  <a:lnTo>
                    <a:pt x="870280" y="9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770187" y="2302700"/>
              <a:ext cx="99060" cy="45085"/>
            </a:xfrm>
            <a:custGeom>
              <a:avLst/>
              <a:gdLst/>
              <a:ahLst/>
              <a:cxnLst/>
              <a:rect l="l" t="t" r="r" b="b"/>
              <a:pathLst>
                <a:path w="99060" h="45085">
                  <a:moveTo>
                    <a:pt x="22796" y="0"/>
                  </a:moveTo>
                  <a:lnTo>
                    <a:pt x="5257" y="0"/>
                  </a:lnTo>
                  <a:lnTo>
                    <a:pt x="4711" y="2959"/>
                  </a:lnTo>
                  <a:lnTo>
                    <a:pt x="11544" y="2959"/>
                  </a:lnTo>
                  <a:lnTo>
                    <a:pt x="7505" y="26212"/>
                  </a:lnTo>
                  <a:lnTo>
                    <a:pt x="546" y="26212"/>
                  </a:lnTo>
                  <a:lnTo>
                    <a:pt x="0" y="29171"/>
                  </a:lnTo>
                  <a:lnTo>
                    <a:pt x="17716" y="29171"/>
                  </a:lnTo>
                  <a:lnTo>
                    <a:pt x="18262" y="26212"/>
                  </a:lnTo>
                  <a:lnTo>
                    <a:pt x="11341" y="26212"/>
                  </a:lnTo>
                  <a:lnTo>
                    <a:pt x="15379" y="2959"/>
                  </a:lnTo>
                  <a:lnTo>
                    <a:pt x="22263" y="2959"/>
                  </a:lnTo>
                  <a:lnTo>
                    <a:pt x="22796" y="0"/>
                  </a:lnTo>
                  <a:close/>
                </a:path>
                <a:path w="99060" h="45085">
                  <a:moveTo>
                    <a:pt x="46824" y="20485"/>
                  </a:moveTo>
                  <a:lnTo>
                    <a:pt x="43700" y="20485"/>
                  </a:lnTo>
                  <a:lnTo>
                    <a:pt x="40297" y="39878"/>
                  </a:lnTo>
                  <a:lnTo>
                    <a:pt x="31089" y="20485"/>
                  </a:lnTo>
                  <a:lnTo>
                    <a:pt x="28105" y="20485"/>
                  </a:lnTo>
                  <a:lnTo>
                    <a:pt x="23825" y="44805"/>
                  </a:lnTo>
                  <a:lnTo>
                    <a:pt x="26924" y="44805"/>
                  </a:lnTo>
                  <a:lnTo>
                    <a:pt x="30327" y="25527"/>
                  </a:lnTo>
                  <a:lnTo>
                    <a:pt x="39573" y="44805"/>
                  </a:lnTo>
                  <a:lnTo>
                    <a:pt x="42557" y="44805"/>
                  </a:lnTo>
                  <a:lnTo>
                    <a:pt x="46824" y="20485"/>
                  </a:lnTo>
                  <a:close/>
                </a:path>
                <a:path w="99060" h="45085">
                  <a:moveTo>
                    <a:pt x="60960" y="15709"/>
                  </a:moveTo>
                  <a:lnTo>
                    <a:pt x="60083" y="14795"/>
                  </a:lnTo>
                  <a:lnTo>
                    <a:pt x="57251" y="14795"/>
                  </a:lnTo>
                  <a:lnTo>
                    <a:pt x="56159" y="15875"/>
                  </a:lnTo>
                  <a:lnTo>
                    <a:pt x="56159" y="18542"/>
                  </a:lnTo>
                  <a:lnTo>
                    <a:pt x="57086" y="19418"/>
                  </a:lnTo>
                  <a:lnTo>
                    <a:pt x="59829" y="19418"/>
                  </a:lnTo>
                  <a:lnTo>
                    <a:pt x="60960" y="18300"/>
                  </a:lnTo>
                  <a:lnTo>
                    <a:pt x="60960" y="15709"/>
                  </a:lnTo>
                  <a:close/>
                </a:path>
                <a:path w="99060" h="45085">
                  <a:moveTo>
                    <a:pt x="89103" y="0"/>
                  </a:moveTo>
                  <a:lnTo>
                    <a:pt x="67843" y="0"/>
                  </a:lnTo>
                  <a:lnTo>
                    <a:pt x="67259" y="3213"/>
                  </a:lnTo>
                  <a:lnTo>
                    <a:pt x="75971" y="3213"/>
                  </a:lnTo>
                  <a:lnTo>
                    <a:pt x="71386" y="29171"/>
                  </a:lnTo>
                  <a:lnTo>
                    <a:pt x="75222" y="29171"/>
                  </a:lnTo>
                  <a:lnTo>
                    <a:pt x="79806" y="3213"/>
                  </a:lnTo>
                  <a:lnTo>
                    <a:pt x="88519" y="3213"/>
                  </a:lnTo>
                  <a:lnTo>
                    <a:pt x="89103" y="0"/>
                  </a:lnTo>
                  <a:close/>
                </a:path>
                <a:path w="99060" h="45085">
                  <a:moveTo>
                    <a:pt x="98793" y="20485"/>
                  </a:moveTo>
                  <a:lnTo>
                    <a:pt x="96189" y="20485"/>
                  </a:lnTo>
                  <a:lnTo>
                    <a:pt x="90246" y="23063"/>
                  </a:lnTo>
                  <a:lnTo>
                    <a:pt x="89763" y="25869"/>
                  </a:lnTo>
                  <a:lnTo>
                    <a:pt x="95110" y="23787"/>
                  </a:lnTo>
                  <a:lnTo>
                    <a:pt x="91401" y="44805"/>
                  </a:lnTo>
                  <a:lnTo>
                    <a:pt x="94526" y="44805"/>
                  </a:lnTo>
                  <a:lnTo>
                    <a:pt x="98793" y="204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33046" y="1570141"/>
              <a:ext cx="833628" cy="8042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149650" y="2140178"/>
              <a:ext cx="338455" cy="25400"/>
            </a:xfrm>
            <a:custGeom>
              <a:avLst/>
              <a:gdLst/>
              <a:ahLst/>
              <a:cxnLst/>
              <a:rect l="l" t="t" r="r" b="b"/>
              <a:pathLst>
                <a:path w="338454" h="25400">
                  <a:moveTo>
                    <a:pt x="4622" y="21170"/>
                  </a:moveTo>
                  <a:lnTo>
                    <a:pt x="3708" y="20167"/>
                  </a:lnTo>
                  <a:lnTo>
                    <a:pt x="952" y="20167"/>
                  </a:lnTo>
                  <a:lnTo>
                    <a:pt x="0" y="21170"/>
                  </a:lnTo>
                  <a:lnTo>
                    <a:pt x="0" y="23964"/>
                  </a:lnTo>
                  <a:lnTo>
                    <a:pt x="952" y="24917"/>
                  </a:lnTo>
                  <a:lnTo>
                    <a:pt x="3708" y="24917"/>
                  </a:lnTo>
                  <a:lnTo>
                    <a:pt x="4584" y="23964"/>
                  </a:lnTo>
                  <a:lnTo>
                    <a:pt x="4622" y="21170"/>
                  </a:lnTo>
                  <a:close/>
                </a:path>
                <a:path w="338454" h="25400">
                  <a:moveTo>
                    <a:pt x="4622" y="11087"/>
                  </a:moveTo>
                  <a:lnTo>
                    <a:pt x="3708" y="10083"/>
                  </a:lnTo>
                  <a:lnTo>
                    <a:pt x="952" y="10083"/>
                  </a:lnTo>
                  <a:lnTo>
                    <a:pt x="0" y="11087"/>
                  </a:lnTo>
                  <a:lnTo>
                    <a:pt x="0" y="13881"/>
                  </a:lnTo>
                  <a:lnTo>
                    <a:pt x="952" y="14833"/>
                  </a:lnTo>
                  <a:lnTo>
                    <a:pt x="3708" y="14833"/>
                  </a:lnTo>
                  <a:lnTo>
                    <a:pt x="4584" y="13881"/>
                  </a:lnTo>
                  <a:lnTo>
                    <a:pt x="4622" y="11087"/>
                  </a:lnTo>
                  <a:close/>
                </a:path>
                <a:path w="338454" h="25400">
                  <a:moveTo>
                    <a:pt x="4622" y="990"/>
                  </a:moveTo>
                  <a:lnTo>
                    <a:pt x="3708" y="0"/>
                  </a:lnTo>
                  <a:lnTo>
                    <a:pt x="952" y="0"/>
                  </a:lnTo>
                  <a:lnTo>
                    <a:pt x="0" y="990"/>
                  </a:lnTo>
                  <a:lnTo>
                    <a:pt x="0" y="3784"/>
                  </a:lnTo>
                  <a:lnTo>
                    <a:pt x="952" y="4749"/>
                  </a:lnTo>
                  <a:lnTo>
                    <a:pt x="3708" y="4749"/>
                  </a:lnTo>
                  <a:lnTo>
                    <a:pt x="4584" y="3784"/>
                  </a:lnTo>
                  <a:lnTo>
                    <a:pt x="4622" y="990"/>
                  </a:lnTo>
                  <a:close/>
                </a:path>
                <a:path w="338454" h="25400">
                  <a:moveTo>
                    <a:pt x="338074" y="21170"/>
                  </a:moveTo>
                  <a:lnTo>
                    <a:pt x="337159" y="20167"/>
                  </a:lnTo>
                  <a:lnTo>
                    <a:pt x="334403" y="20167"/>
                  </a:lnTo>
                  <a:lnTo>
                    <a:pt x="333451" y="21170"/>
                  </a:lnTo>
                  <a:lnTo>
                    <a:pt x="333451" y="23964"/>
                  </a:lnTo>
                  <a:lnTo>
                    <a:pt x="334403" y="24917"/>
                  </a:lnTo>
                  <a:lnTo>
                    <a:pt x="337159" y="24917"/>
                  </a:lnTo>
                  <a:lnTo>
                    <a:pt x="338035" y="23964"/>
                  </a:lnTo>
                  <a:lnTo>
                    <a:pt x="338074" y="21170"/>
                  </a:lnTo>
                  <a:close/>
                </a:path>
                <a:path w="338454" h="25400">
                  <a:moveTo>
                    <a:pt x="338074" y="11087"/>
                  </a:moveTo>
                  <a:lnTo>
                    <a:pt x="337159" y="10083"/>
                  </a:lnTo>
                  <a:lnTo>
                    <a:pt x="334403" y="10083"/>
                  </a:lnTo>
                  <a:lnTo>
                    <a:pt x="333451" y="11087"/>
                  </a:lnTo>
                  <a:lnTo>
                    <a:pt x="333451" y="13881"/>
                  </a:lnTo>
                  <a:lnTo>
                    <a:pt x="334403" y="14833"/>
                  </a:lnTo>
                  <a:lnTo>
                    <a:pt x="337159" y="14833"/>
                  </a:lnTo>
                  <a:lnTo>
                    <a:pt x="338035" y="13881"/>
                  </a:lnTo>
                  <a:lnTo>
                    <a:pt x="338074" y="11087"/>
                  </a:lnTo>
                  <a:close/>
                </a:path>
                <a:path w="338454" h="25400">
                  <a:moveTo>
                    <a:pt x="338074" y="990"/>
                  </a:moveTo>
                  <a:lnTo>
                    <a:pt x="337159" y="0"/>
                  </a:lnTo>
                  <a:lnTo>
                    <a:pt x="334403" y="0"/>
                  </a:lnTo>
                  <a:lnTo>
                    <a:pt x="333451" y="990"/>
                  </a:lnTo>
                  <a:lnTo>
                    <a:pt x="333451" y="3784"/>
                  </a:lnTo>
                  <a:lnTo>
                    <a:pt x="334403" y="4749"/>
                  </a:lnTo>
                  <a:lnTo>
                    <a:pt x="337159" y="4749"/>
                  </a:lnTo>
                  <a:lnTo>
                    <a:pt x="338035" y="3784"/>
                  </a:lnTo>
                  <a:lnTo>
                    <a:pt x="338074" y="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pic>
        <p:nvPicPr>
          <p:cNvPr id="50" name="object 5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13168" y="1679914"/>
            <a:ext cx="1326343" cy="100541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217894" y="4768204"/>
            <a:ext cx="7947781" cy="1608397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599936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143" dirty="0">
                <a:latin typeface="Arial Black"/>
                <a:cs typeface="Arial Black"/>
              </a:rPr>
              <a:t>CLIP</a:t>
            </a:r>
            <a:r>
              <a:rPr sz="2095" dirty="0">
                <a:latin typeface="Arial Black"/>
                <a:cs typeface="Arial Black"/>
              </a:rPr>
              <a:t> </a:t>
            </a:r>
            <a:r>
              <a:rPr sz="2095" spc="-76" dirty="0">
                <a:latin typeface="Tahoma"/>
                <a:cs typeface="Tahoma"/>
              </a:rPr>
              <a:t>stands</a:t>
            </a:r>
            <a:r>
              <a:rPr sz="2095" spc="48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for</a:t>
            </a:r>
            <a:r>
              <a:rPr sz="2095" spc="48" dirty="0">
                <a:latin typeface="Tahoma"/>
                <a:cs typeface="Tahoma"/>
              </a:rPr>
              <a:t> </a:t>
            </a:r>
            <a:r>
              <a:rPr sz="2095" spc="-238" dirty="0">
                <a:latin typeface="Arial Black"/>
                <a:cs typeface="Arial Black"/>
              </a:rPr>
              <a:t>Contrastive</a:t>
            </a:r>
            <a:r>
              <a:rPr sz="2095" spc="76" dirty="0">
                <a:latin typeface="Arial Black"/>
                <a:cs typeface="Arial Black"/>
              </a:rPr>
              <a:t> </a:t>
            </a:r>
            <a:r>
              <a:rPr sz="2095" spc="-267" dirty="0">
                <a:latin typeface="Arial Black"/>
                <a:cs typeface="Arial Black"/>
              </a:rPr>
              <a:t>Language–Image</a:t>
            </a:r>
            <a:r>
              <a:rPr sz="2095" spc="76" dirty="0">
                <a:latin typeface="Arial Black"/>
                <a:cs typeface="Arial Black"/>
              </a:rPr>
              <a:t> </a:t>
            </a:r>
            <a:r>
              <a:rPr sz="2095" spc="-19" dirty="0">
                <a:latin typeface="Arial Black"/>
                <a:cs typeface="Arial Black"/>
              </a:rPr>
              <a:t>Pretraining</a:t>
            </a:r>
            <a:r>
              <a:rPr sz="2095" spc="-19" dirty="0">
                <a:latin typeface="Tahoma"/>
                <a:cs typeface="Tahoma"/>
              </a:rPr>
              <a:t>.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86" dirty="0">
                <a:latin typeface="Tahoma"/>
                <a:cs typeface="Tahoma"/>
              </a:rPr>
              <a:t>Developed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by</a:t>
            </a:r>
            <a:r>
              <a:rPr sz="2095" spc="-48" dirty="0">
                <a:latin typeface="Tahoma"/>
                <a:cs typeface="Tahoma"/>
              </a:rPr>
              <a:t> OpenAI, </a:t>
            </a:r>
            <a:r>
              <a:rPr sz="2095" dirty="0">
                <a:latin typeface="Tahoma"/>
                <a:cs typeface="Tahoma"/>
              </a:rPr>
              <a:t>it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combines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text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and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image</a:t>
            </a:r>
            <a:r>
              <a:rPr sz="2095" spc="-48" dirty="0">
                <a:latin typeface="Tahoma"/>
                <a:cs typeface="Tahoma"/>
              </a:rPr>
              <a:t> understanding.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dirty="0">
                <a:latin typeface="Tahoma"/>
                <a:cs typeface="Tahoma"/>
              </a:rPr>
              <a:t>Utilizes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large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dataset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text-</a:t>
            </a:r>
            <a:r>
              <a:rPr sz="2095" spc="-67" dirty="0">
                <a:latin typeface="Tahoma"/>
                <a:cs typeface="Tahoma"/>
              </a:rPr>
              <a:t>image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pairs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for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training.</a:t>
            </a:r>
            <a:endParaRPr sz="2095">
              <a:latin typeface="Tahoma"/>
              <a:cs typeface="Tahoma"/>
            </a:endParaRPr>
          </a:p>
          <a:p>
            <a:pPr marL="72573">
              <a:spcBef>
                <a:spcPts val="1591"/>
              </a:spcBef>
            </a:pPr>
            <a:r>
              <a:rPr sz="1143" spc="-19" dirty="0">
                <a:latin typeface="Arial MT"/>
                <a:cs typeface="Arial MT"/>
              </a:rPr>
              <a:t>https://openai.com/index/clip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40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2468638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19" dirty="0">
                <a:solidFill>
                  <a:srgbClr val="595959"/>
                </a:solidFill>
                <a:latin typeface="Tahoma"/>
                <a:cs typeface="Tahoma"/>
              </a:rPr>
              <a:t>Object</a:t>
            </a:r>
            <a:r>
              <a:rPr sz="2667" spc="-143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Detection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5124969" y="2012452"/>
            <a:ext cx="1931608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Object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Detection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7093" y="2405448"/>
            <a:ext cx="7645815" cy="31155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28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19" dirty="0"/>
              <a:t>Object</a:t>
            </a:r>
            <a:r>
              <a:rPr spc="-143" dirty="0"/>
              <a:t> </a:t>
            </a:r>
            <a:r>
              <a:rPr spc="-38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pSp>
        <p:nvGrpSpPr>
          <p:cNvPr id="4" name="object 4"/>
          <p:cNvGrpSpPr/>
          <p:nvPr/>
        </p:nvGrpSpPr>
        <p:grpSpPr>
          <a:xfrm>
            <a:off x="3069696" y="5004699"/>
            <a:ext cx="6733419" cy="128210"/>
            <a:chOff x="1294090" y="2627467"/>
            <a:chExt cx="3535045" cy="67310"/>
          </a:xfrm>
        </p:grpSpPr>
        <p:sp>
          <p:nvSpPr>
            <p:cNvPr id="5" name="object 5"/>
            <p:cNvSpPr/>
            <p:nvPr/>
          </p:nvSpPr>
          <p:spPr>
            <a:xfrm>
              <a:off x="1294090" y="2630827"/>
              <a:ext cx="3535045" cy="0"/>
            </a:xfrm>
            <a:custGeom>
              <a:avLst/>
              <a:gdLst/>
              <a:ahLst/>
              <a:cxnLst/>
              <a:rect l="l" t="t" r="r" b="b"/>
              <a:pathLst>
                <a:path w="3535045">
                  <a:moveTo>
                    <a:pt x="0" y="0"/>
                  </a:moveTo>
                  <a:lnTo>
                    <a:pt x="3534860" y="0"/>
                  </a:lnTo>
                </a:path>
              </a:pathLst>
            </a:custGeom>
            <a:ln w="672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1294090" y="2627467"/>
              <a:ext cx="3535045" cy="67310"/>
            </a:xfrm>
            <a:custGeom>
              <a:avLst/>
              <a:gdLst/>
              <a:ahLst/>
              <a:cxnLst/>
              <a:rect l="l" t="t" r="r" b="b"/>
              <a:pathLst>
                <a:path w="3535045" h="67310">
                  <a:moveTo>
                    <a:pt x="299051" y="0"/>
                  </a:moveTo>
                  <a:lnTo>
                    <a:pt x="299051" y="67202"/>
                  </a:lnTo>
                </a:path>
                <a:path w="3535045" h="67310">
                  <a:moveTo>
                    <a:pt x="1105484" y="0"/>
                  </a:moveTo>
                  <a:lnTo>
                    <a:pt x="1105484" y="67202"/>
                  </a:lnTo>
                </a:path>
                <a:path w="3535045" h="67310">
                  <a:moveTo>
                    <a:pt x="1911916" y="0"/>
                  </a:moveTo>
                  <a:lnTo>
                    <a:pt x="1911916" y="67202"/>
                  </a:lnTo>
                </a:path>
                <a:path w="3535045" h="67310">
                  <a:moveTo>
                    <a:pt x="2711628" y="0"/>
                  </a:moveTo>
                  <a:lnTo>
                    <a:pt x="2711628" y="67202"/>
                  </a:lnTo>
                </a:path>
                <a:path w="3535045" h="67310">
                  <a:moveTo>
                    <a:pt x="3518060" y="0"/>
                  </a:moveTo>
                  <a:lnTo>
                    <a:pt x="3518060" y="67202"/>
                  </a:lnTo>
                </a:path>
                <a:path w="3535045" h="67310">
                  <a:moveTo>
                    <a:pt x="0" y="3360"/>
                  </a:moveTo>
                  <a:lnTo>
                    <a:pt x="3534860" y="3360"/>
                  </a:lnTo>
                </a:path>
              </a:pathLst>
            </a:custGeom>
            <a:ln w="6720">
              <a:solidFill>
                <a:srgbClr val="CCD5EB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069696" y="2080027"/>
            <a:ext cx="6733419" cy="2157790"/>
            <a:chOff x="1294090" y="1092014"/>
            <a:chExt cx="3535045" cy="1132840"/>
          </a:xfrm>
        </p:grpSpPr>
        <p:sp>
          <p:nvSpPr>
            <p:cNvPr id="8" name="object 8"/>
            <p:cNvSpPr/>
            <p:nvPr/>
          </p:nvSpPr>
          <p:spPr>
            <a:xfrm>
              <a:off x="1294090" y="1743752"/>
              <a:ext cx="3535045" cy="443865"/>
            </a:xfrm>
            <a:custGeom>
              <a:avLst/>
              <a:gdLst/>
              <a:ahLst/>
              <a:cxnLst/>
              <a:rect l="l" t="t" r="r" b="b"/>
              <a:pathLst>
                <a:path w="3535045" h="443864">
                  <a:moveTo>
                    <a:pt x="0" y="443537"/>
                  </a:moveTo>
                  <a:lnTo>
                    <a:pt x="3534860" y="443537"/>
                  </a:lnTo>
                </a:path>
                <a:path w="3535045" h="443864">
                  <a:moveTo>
                    <a:pt x="0" y="0"/>
                  </a:moveTo>
                  <a:lnTo>
                    <a:pt x="3534860" y="0"/>
                  </a:lnTo>
                </a:path>
              </a:pathLst>
            </a:custGeom>
            <a:ln w="672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294090" y="1300214"/>
              <a:ext cx="3535045" cy="0"/>
            </a:xfrm>
            <a:custGeom>
              <a:avLst/>
              <a:gdLst/>
              <a:ahLst/>
              <a:cxnLst/>
              <a:rect l="l" t="t" r="r" b="b"/>
              <a:pathLst>
                <a:path w="3535045">
                  <a:moveTo>
                    <a:pt x="0" y="0"/>
                  </a:moveTo>
                  <a:lnTo>
                    <a:pt x="2588963" y="0"/>
                  </a:lnTo>
                </a:path>
                <a:path w="3535045">
                  <a:moveTo>
                    <a:pt x="2609514" y="0"/>
                  </a:moveTo>
                  <a:lnTo>
                    <a:pt x="3534860" y="0"/>
                  </a:lnTo>
                </a:path>
              </a:pathLst>
            </a:custGeom>
            <a:ln w="6720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4264" y="1092014"/>
              <a:ext cx="3521259" cy="1132237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069696" y="1618964"/>
            <a:ext cx="6733419" cy="0"/>
          </a:xfrm>
          <a:custGeom>
            <a:avLst/>
            <a:gdLst/>
            <a:ahLst/>
            <a:cxnLst/>
            <a:rect l="l" t="t" r="r" b="b"/>
            <a:pathLst>
              <a:path w="3535045">
                <a:moveTo>
                  <a:pt x="0" y="0"/>
                </a:moveTo>
                <a:lnTo>
                  <a:pt x="3534860" y="0"/>
                </a:lnTo>
              </a:path>
            </a:pathLst>
          </a:custGeom>
          <a:ln w="672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2" name="object 12"/>
          <p:cNvSpPr txBox="1"/>
          <p:nvPr/>
        </p:nvSpPr>
        <p:spPr>
          <a:xfrm>
            <a:off x="2426982" y="2953029"/>
            <a:ext cx="185885" cy="724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4191">
              <a:lnSpc>
                <a:spcPts val="1400"/>
              </a:lnSpc>
            </a:pPr>
            <a:r>
              <a:rPr sz="1333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BOX</a:t>
            </a:r>
            <a:r>
              <a:rPr sz="1333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33" spc="-67" dirty="0">
                <a:solidFill>
                  <a:srgbClr val="666666"/>
                </a:solidFill>
                <a:latin typeface="Lucida Sans Unicode"/>
                <a:cs typeface="Lucida Sans Unicode"/>
              </a:rPr>
              <a:t>MAP</a:t>
            </a:r>
            <a:endParaRPr sz="1333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45505" y="3911626"/>
            <a:ext cx="803124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Fast-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RCNN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5505" y="3207647"/>
            <a:ext cx="4153505" cy="524305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92711" marR="9676" indent="-269729">
              <a:lnSpc>
                <a:spcPct val="135700"/>
              </a:lnSpc>
              <a:spcBef>
                <a:spcPts val="181"/>
              </a:spcBef>
            </a:pPr>
            <a:r>
              <a:rPr sz="1238" spc="-67" dirty="0">
                <a:solidFill>
                  <a:srgbClr val="4A4A4A"/>
                </a:solidFill>
                <a:latin typeface="Lucida Sans Unicode"/>
                <a:cs typeface="Lucida Sans Unicode"/>
              </a:rPr>
              <a:t>Faster</a:t>
            </a:r>
            <a:r>
              <a:rPr sz="1238" spc="10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R-</a:t>
            </a:r>
            <a:r>
              <a:rPr sz="1238" spc="-114" dirty="0">
                <a:solidFill>
                  <a:srgbClr val="4A4A4A"/>
                </a:solidFill>
                <a:latin typeface="Lucida Sans Unicode"/>
                <a:cs typeface="Lucida Sans Unicode"/>
              </a:rPr>
              <a:t>CNN</a:t>
            </a:r>
            <a:r>
              <a:rPr sz="1238" spc="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(box</a:t>
            </a:r>
            <a:r>
              <a:rPr sz="1238" spc="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67" dirty="0">
                <a:solidFill>
                  <a:srgbClr val="4A4A4A"/>
                </a:solidFill>
                <a:latin typeface="Lucida Sans Unicode"/>
                <a:cs typeface="Lucida Sans Unicode"/>
              </a:rPr>
              <a:t>re</a:t>
            </a:r>
            <a:r>
              <a:rPr sz="1143" spc="-67" dirty="0">
                <a:solidFill>
                  <a:srgbClr val="4A4A4A"/>
                </a:solidFill>
                <a:latin typeface="Arial MT"/>
                <a:cs typeface="Arial MT"/>
              </a:rPr>
              <a:t>ﬁ</a:t>
            </a:r>
            <a:r>
              <a:rPr sz="1238" spc="-67" dirty="0">
                <a:solidFill>
                  <a:srgbClr val="4A4A4A"/>
                </a:solidFill>
                <a:latin typeface="Lucida Sans Unicode"/>
                <a:cs typeface="Lucida Sans Unicode"/>
              </a:rPr>
              <a:t>nement,</a:t>
            </a:r>
            <a:r>
              <a:rPr sz="1238" spc="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context,</a:t>
            </a:r>
            <a:r>
              <a:rPr sz="1238" spc="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multi-scale</a:t>
            </a:r>
            <a:r>
              <a:rPr sz="1238" spc="10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48" dirty="0">
                <a:solidFill>
                  <a:srgbClr val="4A4A4A"/>
                </a:solidFill>
                <a:latin typeface="Lucida Sans Unicode"/>
                <a:cs typeface="Lucida Sans Unicode"/>
              </a:rPr>
              <a:t>testing)</a:t>
            </a:r>
            <a:r>
              <a:rPr sz="1238" spc="952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SSD512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29521" y="2593221"/>
            <a:ext cx="4227286" cy="693069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74992" marR="9676" indent="1497420">
              <a:lnSpc>
                <a:spcPct val="108500"/>
              </a:lnSpc>
              <a:spcBef>
                <a:spcPts val="181"/>
              </a:spcBef>
            </a:pP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NAS-</a:t>
            </a:r>
            <a:r>
              <a:rPr sz="1238" spc="-105" dirty="0">
                <a:solidFill>
                  <a:srgbClr val="4A4A4A"/>
                </a:solidFill>
                <a:latin typeface="Lucida Sans Unicode"/>
                <a:cs typeface="Lucida Sans Unicode"/>
              </a:rPr>
              <a:t>FPN</a:t>
            </a:r>
            <a:r>
              <a:rPr sz="1238" spc="67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(AmoebaNet-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D,</a:t>
            </a:r>
            <a:r>
              <a:rPr sz="1238" spc="76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learned</a:t>
            </a:r>
            <a:r>
              <a:rPr sz="1238" spc="76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48" dirty="0">
                <a:solidFill>
                  <a:srgbClr val="4A4A4A"/>
                </a:solidFill>
                <a:latin typeface="Lucida Sans Unicode"/>
                <a:cs typeface="Lucida Sans Unicode"/>
              </a:rPr>
              <a:t>aug)</a:t>
            </a:r>
            <a:r>
              <a:rPr sz="1238" spc="952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D-RFCN</a:t>
            </a:r>
            <a:r>
              <a:rPr sz="1238" spc="-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124" dirty="0">
                <a:solidFill>
                  <a:srgbClr val="4A4A4A"/>
                </a:solidFill>
                <a:latin typeface="Lucida Sans Unicode"/>
                <a:cs typeface="Lucida Sans Unicode"/>
              </a:rPr>
              <a:t>+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SNIP</a:t>
            </a:r>
            <a:r>
              <a:rPr sz="1238" spc="-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(DPN-</a:t>
            </a:r>
            <a:r>
              <a:rPr sz="1238" spc="-105" dirty="0">
                <a:solidFill>
                  <a:srgbClr val="4A4A4A"/>
                </a:solidFill>
                <a:latin typeface="Lucida Sans Unicode"/>
                <a:cs typeface="Lucida Sans Unicode"/>
              </a:rPr>
              <a:t>98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67" dirty="0">
                <a:solidFill>
                  <a:srgbClr val="4A4A4A"/>
                </a:solidFill>
                <a:latin typeface="Lucida Sans Unicode"/>
                <a:cs typeface="Lucida Sans Unicode"/>
              </a:rPr>
              <a:t>with</a:t>
            </a:r>
            <a:r>
              <a:rPr sz="1238" spc="-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143" dirty="0">
                <a:solidFill>
                  <a:srgbClr val="4A4A4A"/>
                </a:solidFill>
                <a:latin typeface="Arial MT"/>
                <a:cs typeface="Arial MT"/>
              </a:rPr>
              <a:t>ﬂ</a:t>
            </a:r>
            <a:r>
              <a:rPr sz="1238" dirty="0">
                <a:solidFill>
                  <a:srgbClr val="4A4A4A"/>
                </a:solidFill>
                <a:latin typeface="Lucida Sans Unicode"/>
                <a:cs typeface="Lucida Sans Unicode"/>
              </a:rPr>
              <a:t>ip,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multi-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scale)</a:t>
            </a:r>
            <a:endParaRPr sz="1238">
              <a:latin typeface="Lucida Sans Unicode"/>
              <a:cs typeface="Lucida Sans Unicode"/>
            </a:endParaRPr>
          </a:p>
          <a:p>
            <a:pPr marL="24191">
              <a:spcBef>
                <a:spcPts val="533"/>
              </a:spcBef>
            </a:pP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Mask</a:t>
            </a:r>
            <a:r>
              <a:rPr sz="1238" spc="76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R-</a:t>
            </a:r>
            <a:r>
              <a:rPr sz="1238" spc="-114" dirty="0">
                <a:solidFill>
                  <a:srgbClr val="4A4A4A"/>
                </a:solidFill>
                <a:latin typeface="Lucida Sans Unicode"/>
                <a:cs typeface="Lucida Sans Unicode"/>
              </a:rPr>
              <a:t>CNN</a:t>
            </a:r>
            <a:r>
              <a:rPr sz="1238" spc="76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(ResNeXt-</a:t>
            </a:r>
            <a:r>
              <a:rPr sz="1238" spc="-105" dirty="0">
                <a:solidFill>
                  <a:srgbClr val="4A4A4A"/>
                </a:solidFill>
                <a:latin typeface="Lucida Sans Unicode"/>
                <a:cs typeface="Lucida Sans Unicode"/>
              </a:rPr>
              <a:t>101-</a:t>
            </a:r>
            <a:r>
              <a:rPr sz="1238" spc="-38" dirty="0">
                <a:solidFill>
                  <a:srgbClr val="4A4A4A"/>
                </a:solidFill>
                <a:latin typeface="Lucida Sans Unicode"/>
                <a:cs typeface="Lucida Sans Unicode"/>
              </a:rPr>
              <a:t>FPN)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03622" y="2017151"/>
            <a:ext cx="4367590" cy="588044"/>
          </a:xfrm>
          <a:prstGeom prst="rect">
            <a:avLst/>
          </a:prstGeom>
        </p:spPr>
        <p:txBody>
          <a:bodyPr vert="horz" wrap="square" lIns="0" tIns="50798" rIns="0" bIns="0" rtlCol="0">
            <a:spAutoFit/>
          </a:bodyPr>
          <a:lstStyle/>
          <a:p>
            <a:pPr marL="967638" marR="58058" indent="1407914">
              <a:lnSpc>
                <a:spcPts val="1314"/>
              </a:lnSpc>
              <a:spcBef>
                <a:spcPts val="398"/>
              </a:spcBef>
            </a:pP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FocalNet-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H</a:t>
            </a:r>
            <a:r>
              <a:rPr sz="1238" spc="114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(DINO)</a:t>
            </a:r>
            <a:r>
              <a:rPr sz="1238" spc="-114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857" spc="-143" baseline="21367" dirty="0">
                <a:solidFill>
                  <a:srgbClr val="4A4A4A"/>
                </a:solidFill>
                <a:latin typeface="Lucida Sans Unicode"/>
                <a:cs typeface="Lucida Sans Unicode"/>
              </a:rPr>
              <a:t>Co-</a:t>
            </a:r>
            <a:r>
              <a:rPr sz="1857" spc="-128" baseline="21367" dirty="0">
                <a:solidFill>
                  <a:srgbClr val="4A4A4A"/>
                </a:solidFill>
                <a:latin typeface="Lucida Sans Unicode"/>
                <a:cs typeface="Lucida Sans Unicode"/>
              </a:rPr>
              <a:t>DETR</a:t>
            </a:r>
            <a:r>
              <a:rPr sz="1857" spc="1429" baseline="21367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95" dirty="0">
                <a:solidFill>
                  <a:srgbClr val="4A4A4A"/>
                </a:solidFill>
                <a:latin typeface="Lucida Sans Unicode"/>
                <a:cs typeface="Lucida Sans Unicode"/>
              </a:rPr>
              <a:t>DyHead</a:t>
            </a:r>
            <a:r>
              <a:rPr sz="1238" spc="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(Swin-</a:t>
            </a:r>
            <a:r>
              <a:rPr sz="1238" spc="-57" dirty="0">
                <a:solidFill>
                  <a:srgbClr val="4A4A4A"/>
                </a:solidFill>
                <a:latin typeface="Lucida Sans Unicode"/>
                <a:cs typeface="Lucida Sans Unicode"/>
              </a:rPr>
              <a:t>L,</a:t>
            </a:r>
            <a:r>
              <a:rPr sz="1238" spc="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multi</a:t>
            </a:r>
            <a:r>
              <a:rPr sz="1238" spc="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67" dirty="0">
                <a:solidFill>
                  <a:srgbClr val="4A4A4A"/>
                </a:solidFill>
                <a:latin typeface="Lucida Sans Unicode"/>
                <a:cs typeface="Lucida Sans Unicode"/>
              </a:rPr>
              <a:t>scale,</a:t>
            </a:r>
            <a:r>
              <a:rPr sz="1238" spc="29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self-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training)</a:t>
            </a:r>
            <a:endParaRPr sz="1238">
              <a:latin typeface="Lucida Sans Unicode"/>
              <a:cs typeface="Lucida Sans Unicode"/>
            </a:endParaRPr>
          </a:p>
          <a:p>
            <a:pPr marL="72573">
              <a:spcBef>
                <a:spcPts val="105"/>
              </a:spcBef>
            </a:pP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DetectoRS</a:t>
            </a:r>
            <a:r>
              <a:rPr sz="1238" spc="105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(ResNeXt-</a:t>
            </a:r>
            <a:r>
              <a:rPr sz="1238" spc="-105" dirty="0">
                <a:solidFill>
                  <a:srgbClr val="4A4A4A"/>
                </a:solidFill>
                <a:latin typeface="Lucida Sans Unicode"/>
                <a:cs typeface="Lucida Sans Unicode"/>
              </a:rPr>
              <a:t>101-</a:t>
            </a:r>
            <a:r>
              <a:rPr sz="1238" spc="-86" dirty="0">
                <a:solidFill>
                  <a:srgbClr val="4A4A4A"/>
                </a:solidFill>
                <a:latin typeface="Lucida Sans Unicode"/>
                <a:cs typeface="Lucida Sans Unicode"/>
              </a:rPr>
              <a:t>64x4d,</a:t>
            </a:r>
            <a:r>
              <a:rPr sz="1238" spc="114" dirty="0">
                <a:solidFill>
                  <a:srgbClr val="4A4A4A"/>
                </a:solidFill>
                <a:latin typeface="Lucida Sans Unicode"/>
                <a:cs typeface="Lucida Sans Unicode"/>
              </a:rPr>
              <a:t> </a:t>
            </a:r>
            <a:r>
              <a:rPr sz="1238" spc="-76" dirty="0">
                <a:solidFill>
                  <a:srgbClr val="4A4A4A"/>
                </a:solidFill>
                <a:latin typeface="Lucida Sans Unicode"/>
                <a:cs typeface="Lucida Sans Unicode"/>
              </a:rPr>
              <a:t>multi-</a:t>
            </a:r>
            <a:r>
              <a:rPr sz="1238" spc="-19" dirty="0">
                <a:solidFill>
                  <a:srgbClr val="4A4A4A"/>
                </a:solidFill>
                <a:latin typeface="Lucida Sans Unicode"/>
                <a:cs typeface="Lucida Sans Unicode"/>
              </a:rPr>
              <a:t>scale)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63330" y="5580725"/>
            <a:ext cx="102810" cy="102810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8081" y="53760"/>
                </a:moveTo>
                <a:lnTo>
                  <a:pt x="0" y="28060"/>
                </a:lnTo>
                <a:lnTo>
                  <a:pt x="75" y="24542"/>
                </a:lnTo>
                <a:lnTo>
                  <a:pt x="25693" y="0"/>
                </a:lnTo>
                <a:lnTo>
                  <a:pt x="29211" y="74"/>
                </a:lnTo>
                <a:lnTo>
                  <a:pt x="53761" y="25686"/>
                </a:lnTo>
                <a:lnTo>
                  <a:pt x="53686" y="29204"/>
                </a:lnTo>
                <a:lnTo>
                  <a:pt x="28081" y="5376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8" name="object 18"/>
          <p:cNvSpPr txBox="1"/>
          <p:nvPr/>
        </p:nvSpPr>
        <p:spPr>
          <a:xfrm>
            <a:off x="4056747" y="5455240"/>
            <a:ext cx="1230086" cy="27115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619" spc="-133" dirty="0">
                <a:solidFill>
                  <a:srgbClr val="404040"/>
                </a:solidFill>
                <a:latin typeface="Lucida Sans Unicode"/>
                <a:cs typeface="Lucida Sans Unicode"/>
              </a:rPr>
              <a:t>Other</a:t>
            </a:r>
            <a:r>
              <a:rPr sz="1619" spc="10" dirty="0">
                <a:solidFill>
                  <a:srgbClr val="404040"/>
                </a:solidFill>
                <a:latin typeface="Lucida Sans Unicode"/>
                <a:cs typeface="Lucida Sans Unicode"/>
              </a:rPr>
              <a:t> </a:t>
            </a:r>
            <a:r>
              <a:rPr sz="1619" spc="-124" dirty="0">
                <a:solidFill>
                  <a:srgbClr val="404040"/>
                </a:solidFill>
                <a:latin typeface="Lucida Sans Unicode"/>
                <a:cs typeface="Lucida Sans Unicode"/>
              </a:rPr>
              <a:t>models</a:t>
            </a:r>
            <a:endParaRPr sz="1619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517594" y="5580725"/>
            <a:ext cx="205619" cy="102810"/>
            <a:chOff x="2579237" y="2929880"/>
            <a:chExt cx="107950" cy="53975"/>
          </a:xfrm>
        </p:grpSpPr>
        <p:sp>
          <p:nvSpPr>
            <p:cNvPr id="20" name="object 20"/>
            <p:cNvSpPr/>
            <p:nvPr/>
          </p:nvSpPr>
          <p:spPr>
            <a:xfrm>
              <a:off x="2579237" y="2956760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524" y="0"/>
                  </a:lnTo>
                </a:path>
              </a:pathLst>
            </a:custGeom>
            <a:ln w="13440">
              <a:solidFill>
                <a:srgbClr val="20CCC7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" name="object 21"/>
            <p:cNvSpPr/>
            <p:nvPr/>
          </p:nvSpPr>
          <p:spPr>
            <a:xfrm>
              <a:off x="2606119" y="292988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8081" y="53760"/>
                  </a:moveTo>
                  <a:lnTo>
                    <a:pt x="0" y="28060"/>
                  </a:lnTo>
                  <a:lnTo>
                    <a:pt x="75" y="24542"/>
                  </a:lnTo>
                  <a:lnTo>
                    <a:pt x="25693" y="0"/>
                  </a:lnTo>
                  <a:lnTo>
                    <a:pt x="29211" y="74"/>
                  </a:lnTo>
                  <a:lnTo>
                    <a:pt x="53761" y="25686"/>
                  </a:lnTo>
                  <a:lnTo>
                    <a:pt x="53686" y="29204"/>
                  </a:lnTo>
                  <a:lnTo>
                    <a:pt x="28081" y="53760"/>
                  </a:lnTo>
                  <a:close/>
                </a:path>
              </a:pathLst>
            </a:custGeom>
            <a:solidFill>
              <a:srgbClr val="20CCC7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449723" y="5063672"/>
            <a:ext cx="4051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76" dirty="0">
                <a:solidFill>
                  <a:srgbClr val="666666"/>
                </a:solidFill>
                <a:latin typeface="Lucida Sans Unicode"/>
                <a:cs typeface="Lucida Sans Unicode"/>
              </a:rPr>
              <a:t>2016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81083" y="5063672"/>
            <a:ext cx="4051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76" dirty="0">
                <a:solidFill>
                  <a:srgbClr val="666666"/>
                </a:solidFill>
                <a:latin typeface="Lucida Sans Unicode"/>
                <a:cs typeface="Lucida Sans Unicode"/>
              </a:rPr>
              <a:t>2018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62213" y="5063672"/>
            <a:ext cx="2685143" cy="671726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771692">
              <a:spcBef>
                <a:spcPts val="210"/>
              </a:spcBef>
              <a:tabLst>
                <a:tab pos="2302979" algn="l"/>
              </a:tabLst>
            </a:pPr>
            <a:r>
              <a:rPr sz="1238" spc="-38" dirty="0">
                <a:solidFill>
                  <a:srgbClr val="666666"/>
                </a:solidFill>
                <a:latin typeface="Lucida Sans Unicode"/>
                <a:cs typeface="Lucida Sans Unicode"/>
              </a:rPr>
              <a:t>2020</a:t>
            </a:r>
            <a:r>
              <a:rPr sz="1238" dirty="0">
                <a:solidFill>
                  <a:srgbClr val="666666"/>
                </a:solidFill>
                <a:latin typeface="Lucida Sans Unicode"/>
                <a:cs typeface="Lucida Sans Unicode"/>
              </a:rPr>
              <a:t>	</a:t>
            </a:r>
            <a:r>
              <a:rPr sz="1238" spc="-76" dirty="0">
                <a:solidFill>
                  <a:srgbClr val="666666"/>
                </a:solidFill>
                <a:latin typeface="Lucida Sans Unicode"/>
                <a:cs typeface="Lucida Sans Unicode"/>
              </a:rPr>
              <a:t>2022</a:t>
            </a:r>
            <a:endParaRPr sz="1238">
              <a:latin typeface="Lucida Sans Unicode"/>
              <a:cs typeface="Lucida Sans Unicode"/>
            </a:endParaRPr>
          </a:p>
          <a:p>
            <a:pPr marL="24191">
              <a:spcBef>
                <a:spcPts val="1560"/>
              </a:spcBef>
            </a:pPr>
            <a:r>
              <a:rPr sz="1619" spc="-133" dirty="0">
                <a:solidFill>
                  <a:srgbClr val="404040"/>
                </a:solidFill>
                <a:latin typeface="Lucida Sans Unicode"/>
                <a:cs typeface="Lucida Sans Unicode"/>
              </a:rPr>
              <a:t>Models</a:t>
            </a:r>
            <a:r>
              <a:rPr sz="1619" spc="-19" dirty="0">
                <a:solidFill>
                  <a:srgbClr val="404040"/>
                </a:solidFill>
                <a:latin typeface="Lucida Sans Unicode"/>
                <a:cs typeface="Lucida Sans Unicode"/>
              </a:rPr>
              <a:t> </a:t>
            </a:r>
            <a:r>
              <a:rPr sz="1619" spc="-124" dirty="0">
                <a:solidFill>
                  <a:srgbClr val="404040"/>
                </a:solidFill>
                <a:latin typeface="Lucida Sans Unicode"/>
                <a:cs typeface="Lucida Sans Unicode"/>
              </a:rPr>
              <a:t>with</a:t>
            </a:r>
            <a:r>
              <a:rPr sz="1619" spc="-19" dirty="0">
                <a:solidFill>
                  <a:srgbClr val="404040"/>
                </a:solidFill>
                <a:latin typeface="Lucida Sans Unicode"/>
                <a:cs typeface="Lucida Sans Unicode"/>
              </a:rPr>
              <a:t> </a:t>
            </a:r>
            <a:r>
              <a:rPr sz="1619" spc="-114" dirty="0">
                <a:solidFill>
                  <a:srgbClr val="404040"/>
                </a:solidFill>
                <a:latin typeface="Lucida Sans Unicode"/>
                <a:cs typeface="Lucida Sans Unicode"/>
              </a:rPr>
              <a:t>highest</a:t>
            </a:r>
            <a:r>
              <a:rPr sz="1619" spc="-19" dirty="0">
                <a:solidFill>
                  <a:srgbClr val="404040"/>
                </a:solidFill>
                <a:latin typeface="Lucida Sans Unicode"/>
                <a:cs typeface="Lucida Sans Unicode"/>
              </a:rPr>
              <a:t> </a:t>
            </a:r>
            <a:r>
              <a:rPr sz="1619" spc="-152" dirty="0">
                <a:solidFill>
                  <a:srgbClr val="404040"/>
                </a:solidFill>
                <a:latin typeface="Lucida Sans Unicode"/>
                <a:cs typeface="Lucida Sans Unicode"/>
              </a:rPr>
              <a:t>box</a:t>
            </a:r>
            <a:r>
              <a:rPr sz="1619" spc="-19" dirty="0">
                <a:solidFill>
                  <a:srgbClr val="404040"/>
                </a:solidFill>
                <a:latin typeface="Lucida Sans Unicode"/>
                <a:cs typeface="Lucida Sans Unicode"/>
              </a:rPr>
              <a:t> </a:t>
            </a:r>
            <a:r>
              <a:rPr sz="1619" spc="-48" dirty="0">
                <a:solidFill>
                  <a:srgbClr val="404040"/>
                </a:solidFill>
                <a:latin typeface="Lucida Sans Unicode"/>
                <a:cs typeface="Lucida Sans Unicode"/>
              </a:rPr>
              <a:t>mAP</a:t>
            </a:r>
            <a:endParaRPr sz="1619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22361" y="5063672"/>
            <a:ext cx="4051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76" dirty="0">
                <a:solidFill>
                  <a:srgbClr val="666666"/>
                </a:solidFill>
                <a:latin typeface="Lucida Sans Unicode"/>
                <a:cs typeface="Lucida Sans Unicode"/>
              </a:rPr>
              <a:t>2024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64394" y="4884465"/>
            <a:ext cx="137886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95" dirty="0">
                <a:solidFill>
                  <a:srgbClr val="666666"/>
                </a:solidFill>
                <a:latin typeface="Lucida Sans Unicode"/>
                <a:cs typeface="Lucida Sans Unicode"/>
              </a:rPr>
              <a:t>0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75391" y="4039630"/>
            <a:ext cx="2273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48" dirty="0">
                <a:solidFill>
                  <a:srgbClr val="666666"/>
                </a:solidFill>
                <a:latin typeface="Lucida Sans Unicode"/>
                <a:cs typeface="Lucida Sans Unicode"/>
              </a:rPr>
              <a:t>20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75391" y="3194798"/>
            <a:ext cx="2273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48" dirty="0">
                <a:solidFill>
                  <a:srgbClr val="666666"/>
                </a:solidFill>
                <a:latin typeface="Lucida Sans Unicode"/>
                <a:cs typeface="Lucida Sans Unicode"/>
              </a:rPr>
              <a:t>40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75391" y="2349964"/>
            <a:ext cx="2273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48" dirty="0">
                <a:solidFill>
                  <a:srgbClr val="666666"/>
                </a:solidFill>
                <a:latin typeface="Lucida Sans Unicode"/>
                <a:cs typeface="Lucida Sans Unicode"/>
              </a:rPr>
              <a:t>60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75391" y="1505131"/>
            <a:ext cx="227390" cy="217371"/>
          </a:xfrm>
          <a:prstGeom prst="rect">
            <a:avLst/>
          </a:prstGeom>
        </p:spPr>
        <p:txBody>
          <a:bodyPr vert="horz" wrap="square" lIns="0" tIns="26610" rIns="0" bIns="0" rtlCol="0">
            <a:spAutoFit/>
          </a:bodyPr>
          <a:lstStyle/>
          <a:p>
            <a:pPr marL="24191">
              <a:spcBef>
                <a:spcPts val="210"/>
              </a:spcBef>
            </a:pPr>
            <a:r>
              <a:rPr sz="1238" spc="-48" dirty="0">
                <a:solidFill>
                  <a:srgbClr val="666666"/>
                </a:solidFill>
                <a:latin typeface="Lucida Sans Unicode"/>
                <a:cs typeface="Lucida Sans Unicode"/>
              </a:rPr>
              <a:t>80</a:t>
            </a:r>
            <a:endParaRPr sz="1238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66274" y="6266600"/>
            <a:ext cx="3872895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dirty="0">
                <a:latin typeface="Arial MT"/>
                <a:cs typeface="Arial MT"/>
              </a:rPr>
              <a:t>https://paperswithcode.com/sota/object-detection-on-</a:t>
            </a:r>
            <a:r>
              <a:rPr sz="1143" spc="-38" dirty="0">
                <a:latin typeface="Arial MT"/>
                <a:cs typeface="Arial MT"/>
              </a:rPr>
              <a:t>coco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42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957943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76" dirty="0">
                <a:solidFill>
                  <a:srgbClr val="595959"/>
                </a:solidFill>
                <a:latin typeface="Tahoma"/>
                <a:cs typeface="Tahoma"/>
              </a:rPr>
              <a:t>YOLO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pSp>
        <p:nvGrpSpPr>
          <p:cNvPr id="4" name="object 4"/>
          <p:cNvGrpSpPr/>
          <p:nvPr/>
        </p:nvGrpSpPr>
        <p:grpSpPr>
          <a:xfrm>
            <a:off x="2250464" y="1482845"/>
            <a:ext cx="7674429" cy="4570790"/>
            <a:chOff x="863993" y="778493"/>
            <a:chExt cx="4029075" cy="2399665"/>
          </a:xfrm>
        </p:grpSpPr>
        <p:sp>
          <p:nvSpPr>
            <p:cNvPr id="5" name="object 5"/>
            <p:cNvSpPr/>
            <p:nvPr/>
          </p:nvSpPr>
          <p:spPr>
            <a:xfrm>
              <a:off x="1987092" y="1682838"/>
              <a:ext cx="1804035" cy="605790"/>
            </a:xfrm>
            <a:custGeom>
              <a:avLst/>
              <a:gdLst/>
              <a:ahLst/>
              <a:cxnLst/>
              <a:rect l="l" t="t" r="r" b="b"/>
              <a:pathLst>
                <a:path w="1804035" h="605789">
                  <a:moveTo>
                    <a:pt x="281533" y="9258"/>
                  </a:moveTo>
                  <a:lnTo>
                    <a:pt x="258978" y="15582"/>
                  </a:lnTo>
                  <a:lnTo>
                    <a:pt x="258978" y="25654"/>
                  </a:lnTo>
                  <a:lnTo>
                    <a:pt x="240639" y="55499"/>
                  </a:lnTo>
                  <a:lnTo>
                    <a:pt x="223405" y="88506"/>
                  </a:lnTo>
                  <a:lnTo>
                    <a:pt x="208965" y="122339"/>
                  </a:lnTo>
                  <a:lnTo>
                    <a:pt x="199059" y="154660"/>
                  </a:lnTo>
                  <a:lnTo>
                    <a:pt x="192900" y="133299"/>
                  </a:lnTo>
                  <a:lnTo>
                    <a:pt x="184658" y="104775"/>
                  </a:lnTo>
                  <a:lnTo>
                    <a:pt x="180022" y="114185"/>
                  </a:lnTo>
                  <a:lnTo>
                    <a:pt x="175856" y="124091"/>
                  </a:lnTo>
                  <a:lnTo>
                    <a:pt x="172173" y="134505"/>
                  </a:lnTo>
                  <a:lnTo>
                    <a:pt x="168986" y="145389"/>
                  </a:lnTo>
                  <a:lnTo>
                    <a:pt x="151358" y="199301"/>
                  </a:lnTo>
                  <a:lnTo>
                    <a:pt x="129819" y="242608"/>
                  </a:lnTo>
                  <a:lnTo>
                    <a:pt x="104267" y="275437"/>
                  </a:lnTo>
                  <a:lnTo>
                    <a:pt x="74663" y="297891"/>
                  </a:lnTo>
                  <a:lnTo>
                    <a:pt x="104267" y="320306"/>
                  </a:lnTo>
                  <a:lnTo>
                    <a:pt x="129819" y="353148"/>
                  </a:lnTo>
                  <a:lnTo>
                    <a:pt x="151358" y="396481"/>
                  </a:lnTo>
                  <a:lnTo>
                    <a:pt x="168986" y="450405"/>
                  </a:lnTo>
                  <a:lnTo>
                    <a:pt x="172173" y="461289"/>
                  </a:lnTo>
                  <a:lnTo>
                    <a:pt x="175856" y="471703"/>
                  </a:lnTo>
                  <a:lnTo>
                    <a:pt x="180022" y="481609"/>
                  </a:lnTo>
                  <a:lnTo>
                    <a:pt x="184658" y="491020"/>
                  </a:lnTo>
                  <a:lnTo>
                    <a:pt x="192900" y="462495"/>
                  </a:lnTo>
                  <a:lnTo>
                    <a:pt x="199072" y="441109"/>
                  </a:lnTo>
                  <a:lnTo>
                    <a:pt x="208978" y="473443"/>
                  </a:lnTo>
                  <a:lnTo>
                    <a:pt x="223405" y="507276"/>
                  </a:lnTo>
                  <a:lnTo>
                    <a:pt x="240652" y="540283"/>
                  </a:lnTo>
                  <a:lnTo>
                    <a:pt x="258978" y="570141"/>
                  </a:lnTo>
                  <a:lnTo>
                    <a:pt x="230492" y="563092"/>
                  </a:lnTo>
                  <a:lnTo>
                    <a:pt x="223774" y="561848"/>
                  </a:lnTo>
                  <a:lnTo>
                    <a:pt x="199809" y="557377"/>
                  </a:lnTo>
                  <a:lnTo>
                    <a:pt x="168567" y="553554"/>
                  </a:lnTo>
                  <a:lnTo>
                    <a:pt x="156908" y="553008"/>
                  </a:lnTo>
                  <a:lnTo>
                    <a:pt x="138430" y="552145"/>
                  </a:lnTo>
                  <a:lnTo>
                    <a:pt x="131254" y="552145"/>
                  </a:lnTo>
                  <a:lnTo>
                    <a:pt x="124320" y="552424"/>
                  </a:lnTo>
                  <a:lnTo>
                    <a:pt x="117767" y="553008"/>
                  </a:lnTo>
                  <a:lnTo>
                    <a:pt x="167640" y="519239"/>
                  </a:lnTo>
                  <a:lnTo>
                    <a:pt x="159397" y="505383"/>
                  </a:lnTo>
                  <a:lnTo>
                    <a:pt x="152171" y="490524"/>
                  </a:lnTo>
                  <a:lnTo>
                    <a:pt x="145986" y="474662"/>
                  </a:lnTo>
                  <a:lnTo>
                    <a:pt x="140868" y="457847"/>
                  </a:lnTo>
                  <a:lnTo>
                    <a:pt x="110680" y="378637"/>
                  </a:lnTo>
                  <a:lnTo>
                    <a:pt x="76822" y="335000"/>
                  </a:lnTo>
                  <a:lnTo>
                    <a:pt x="54457" y="322173"/>
                  </a:lnTo>
                  <a:lnTo>
                    <a:pt x="44424" y="316420"/>
                  </a:lnTo>
                  <a:lnTo>
                    <a:pt x="18681" y="312369"/>
                  </a:lnTo>
                  <a:lnTo>
                    <a:pt x="10007" y="312369"/>
                  </a:lnTo>
                  <a:lnTo>
                    <a:pt x="10477" y="297891"/>
                  </a:lnTo>
                  <a:lnTo>
                    <a:pt x="10007" y="283413"/>
                  </a:lnTo>
                  <a:lnTo>
                    <a:pt x="18923" y="283413"/>
                  </a:lnTo>
                  <a:lnTo>
                    <a:pt x="44691" y="279298"/>
                  </a:lnTo>
                  <a:lnTo>
                    <a:pt x="54356" y="273710"/>
                  </a:lnTo>
                  <a:lnTo>
                    <a:pt x="77012" y="260629"/>
                  </a:lnTo>
                  <a:lnTo>
                    <a:pt x="110782" y="216979"/>
                  </a:lnTo>
                  <a:lnTo>
                    <a:pt x="140843" y="138010"/>
                  </a:lnTo>
                  <a:lnTo>
                    <a:pt x="145986" y="121119"/>
                  </a:lnTo>
                  <a:lnTo>
                    <a:pt x="152171" y="105270"/>
                  </a:lnTo>
                  <a:lnTo>
                    <a:pt x="159397" y="90398"/>
                  </a:lnTo>
                  <a:lnTo>
                    <a:pt x="167640" y="76555"/>
                  </a:lnTo>
                  <a:lnTo>
                    <a:pt x="117754" y="42773"/>
                  </a:lnTo>
                  <a:lnTo>
                    <a:pt x="124320" y="43357"/>
                  </a:lnTo>
                  <a:lnTo>
                    <a:pt x="131241" y="43624"/>
                  </a:lnTo>
                  <a:lnTo>
                    <a:pt x="138417" y="43624"/>
                  </a:lnTo>
                  <a:lnTo>
                    <a:pt x="199796" y="38404"/>
                  </a:lnTo>
                  <a:lnTo>
                    <a:pt x="258978" y="25654"/>
                  </a:lnTo>
                  <a:lnTo>
                    <a:pt x="258978" y="15582"/>
                  </a:lnTo>
                  <a:lnTo>
                    <a:pt x="256362" y="16306"/>
                  </a:lnTo>
                  <a:lnTo>
                    <a:pt x="226161" y="23723"/>
                  </a:lnTo>
                  <a:lnTo>
                    <a:pt x="195541" y="29260"/>
                  </a:lnTo>
                  <a:lnTo>
                    <a:pt x="165849" y="32727"/>
                  </a:lnTo>
                  <a:lnTo>
                    <a:pt x="138417" y="33934"/>
                  </a:lnTo>
                  <a:lnTo>
                    <a:pt x="131381" y="33934"/>
                  </a:lnTo>
                  <a:lnTo>
                    <a:pt x="124726" y="33655"/>
                  </a:lnTo>
                  <a:lnTo>
                    <a:pt x="81318" y="29794"/>
                  </a:lnTo>
                  <a:lnTo>
                    <a:pt x="154495" y="79362"/>
                  </a:lnTo>
                  <a:lnTo>
                    <a:pt x="147510" y="92303"/>
                  </a:lnTo>
                  <a:lnTo>
                    <a:pt x="141338" y="105994"/>
                  </a:lnTo>
                  <a:lnTo>
                    <a:pt x="135991" y="120396"/>
                  </a:lnTo>
                  <a:lnTo>
                    <a:pt x="131483" y="135458"/>
                  </a:lnTo>
                  <a:lnTo>
                    <a:pt x="110871" y="195275"/>
                  </a:lnTo>
                  <a:lnTo>
                    <a:pt x="85178" y="238328"/>
                  </a:lnTo>
                  <a:lnTo>
                    <a:pt x="54521" y="264515"/>
                  </a:lnTo>
                  <a:lnTo>
                    <a:pt x="18973" y="273710"/>
                  </a:lnTo>
                  <a:lnTo>
                    <a:pt x="14376" y="273710"/>
                  </a:lnTo>
                  <a:lnTo>
                    <a:pt x="4406" y="273380"/>
                  </a:lnTo>
                  <a:lnTo>
                    <a:pt x="1587" y="273380"/>
                  </a:lnTo>
                  <a:lnTo>
                    <a:pt x="1562" y="274040"/>
                  </a:lnTo>
                  <a:lnTo>
                    <a:pt x="0" y="274040"/>
                  </a:lnTo>
                  <a:lnTo>
                    <a:pt x="774" y="297891"/>
                  </a:lnTo>
                  <a:lnTo>
                    <a:pt x="50" y="320306"/>
                  </a:lnTo>
                  <a:lnTo>
                    <a:pt x="0" y="321792"/>
                  </a:lnTo>
                  <a:lnTo>
                    <a:pt x="1549" y="321792"/>
                  </a:lnTo>
                  <a:lnTo>
                    <a:pt x="1574" y="322389"/>
                  </a:lnTo>
                  <a:lnTo>
                    <a:pt x="11277" y="322173"/>
                  </a:lnTo>
                  <a:lnTo>
                    <a:pt x="19151" y="322173"/>
                  </a:lnTo>
                  <a:lnTo>
                    <a:pt x="85115" y="357390"/>
                  </a:lnTo>
                  <a:lnTo>
                    <a:pt x="110845" y="400469"/>
                  </a:lnTo>
                  <a:lnTo>
                    <a:pt x="131483" y="460324"/>
                  </a:lnTo>
                  <a:lnTo>
                    <a:pt x="135991" y="475399"/>
                  </a:lnTo>
                  <a:lnTo>
                    <a:pt x="141338" y="489788"/>
                  </a:lnTo>
                  <a:lnTo>
                    <a:pt x="147510" y="503478"/>
                  </a:lnTo>
                  <a:lnTo>
                    <a:pt x="154482" y="516432"/>
                  </a:lnTo>
                  <a:lnTo>
                    <a:pt x="81318" y="565975"/>
                  </a:lnTo>
                  <a:lnTo>
                    <a:pt x="124726" y="562127"/>
                  </a:lnTo>
                  <a:lnTo>
                    <a:pt x="131394" y="561848"/>
                  </a:lnTo>
                  <a:lnTo>
                    <a:pt x="138430" y="561848"/>
                  </a:lnTo>
                  <a:lnTo>
                    <a:pt x="166966" y="563092"/>
                  </a:lnTo>
                  <a:lnTo>
                    <a:pt x="166281" y="563092"/>
                  </a:lnTo>
                  <a:lnTo>
                    <a:pt x="195567" y="566521"/>
                  </a:lnTo>
                  <a:lnTo>
                    <a:pt x="226174" y="572058"/>
                  </a:lnTo>
                  <a:lnTo>
                    <a:pt x="256362" y="579475"/>
                  </a:lnTo>
                  <a:lnTo>
                    <a:pt x="281533" y="586524"/>
                  </a:lnTo>
                  <a:lnTo>
                    <a:pt x="270624" y="570141"/>
                  </a:lnTo>
                  <a:lnTo>
                    <a:pt x="233616" y="506069"/>
                  </a:lnTo>
                  <a:lnTo>
                    <a:pt x="209207" y="441109"/>
                  </a:lnTo>
                  <a:lnTo>
                    <a:pt x="208534" y="438950"/>
                  </a:lnTo>
                  <a:lnTo>
                    <a:pt x="200164" y="402437"/>
                  </a:lnTo>
                  <a:lnTo>
                    <a:pt x="182803" y="462495"/>
                  </a:lnTo>
                  <a:lnTo>
                    <a:pt x="181190" y="457847"/>
                  </a:lnTo>
                  <a:lnTo>
                    <a:pt x="179679" y="452920"/>
                  </a:lnTo>
                  <a:lnTo>
                    <a:pt x="178346" y="447916"/>
                  </a:lnTo>
                  <a:lnTo>
                    <a:pt x="162090" y="397179"/>
                  </a:lnTo>
                  <a:lnTo>
                    <a:pt x="142506" y="355396"/>
                  </a:lnTo>
                  <a:lnTo>
                    <a:pt x="119507" y="322389"/>
                  </a:lnTo>
                  <a:lnTo>
                    <a:pt x="92887" y="297891"/>
                  </a:lnTo>
                  <a:lnTo>
                    <a:pt x="119481" y="273380"/>
                  </a:lnTo>
                  <a:lnTo>
                    <a:pt x="142519" y="240360"/>
                  </a:lnTo>
                  <a:lnTo>
                    <a:pt x="162102" y="198589"/>
                  </a:lnTo>
                  <a:lnTo>
                    <a:pt x="178346" y="147866"/>
                  </a:lnTo>
                  <a:lnTo>
                    <a:pt x="179679" y="142875"/>
                  </a:lnTo>
                  <a:lnTo>
                    <a:pt x="181165" y="138010"/>
                  </a:lnTo>
                  <a:lnTo>
                    <a:pt x="182803" y="133299"/>
                  </a:lnTo>
                  <a:lnTo>
                    <a:pt x="200152" y="193332"/>
                  </a:lnTo>
                  <a:lnTo>
                    <a:pt x="208521" y="156832"/>
                  </a:lnTo>
                  <a:lnTo>
                    <a:pt x="233616" y="89700"/>
                  </a:lnTo>
                  <a:lnTo>
                    <a:pt x="267042" y="31026"/>
                  </a:lnTo>
                  <a:lnTo>
                    <a:pt x="270624" y="25654"/>
                  </a:lnTo>
                  <a:lnTo>
                    <a:pt x="281533" y="9258"/>
                  </a:lnTo>
                  <a:close/>
                </a:path>
                <a:path w="1804035" h="605789">
                  <a:moveTo>
                    <a:pt x="1803679" y="302755"/>
                  </a:moveTo>
                  <a:lnTo>
                    <a:pt x="1779193" y="293662"/>
                  </a:lnTo>
                  <a:lnTo>
                    <a:pt x="1775828" y="292290"/>
                  </a:lnTo>
                  <a:lnTo>
                    <a:pt x="1775828" y="302755"/>
                  </a:lnTo>
                  <a:lnTo>
                    <a:pt x="1743456" y="316141"/>
                  </a:lnTo>
                  <a:lnTo>
                    <a:pt x="1710105" y="332727"/>
                  </a:lnTo>
                  <a:lnTo>
                    <a:pt x="1678559" y="351624"/>
                  </a:lnTo>
                  <a:lnTo>
                    <a:pt x="1651546" y="371970"/>
                  </a:lnTo>
                  <a:lnTo>
                    <a:pt x="1667764" y="327088"/>
                  </a:lnTo>
                  <a:lnTo>
                    <a:pt x="1671281" y="317334"/>
                  </a:lnTo>
                  <a:lnTo>
                    <a:pt x="1661350" y="317334"/>
                  </a:lnTo>
                  <a:lnTo>
                    <a:pt x="1620888" y="329120"/>
                  </a:lnTo>
                  <a:lnTo>
                    <a:pt x="1590992" y="358698"/>
                  </a:lnTo>
                  <a:lnTo>
                    <a:pt x="1570215" y="397154"/>
                  </a:lnTo>
                  <a:lnTo>
                    <a:pt x="1556893" y="435571"/>
                  </a:lnTo>
                  <a:lnTo>
                    <a:pt x="1549387" y="465061"/>
                  </a:lnTo>
                  <a:lnTo>
                    <a:pt x="1522336" y="532511"/>
                  </a:lnTo>
                  <a:lnTo>
                    <a:pt x="1488236" y="571461"/>
                  </a:lnTo>
                  <a:lnTo>
                    <a:pt x="1458455" y="589470"/>
                  </a:lnTo>
                  <a:lnTo>
                    <a:pt x="1444396" y="594106"/>
                  </a:lnTo>
                  <a:lnTo>
                    <a:pt x="1441589" y="579831"/>
                  </a:lnTo>
                  <a:lnTo>
                    <a:pt x="1438656" y="565594"/>
                  </a:lnTo>
                  <a:lnTo>
                    <a:pt x="1472615" y="546722"/>
                  </a:lnTo>
                  <a:lnTo>
                    <a:pt x="1499336" y="514375"/>
                  </a:lnTo>
                  <a:lnTo>
                    <a:pt x="1521066" y="458431"/>
                  </a:lnTo>
                  <a:lnTo>
                    <a:pt x="1537042" y="403301"/>
                  </a:lnTo>
                  <a:lnTo>
                    <a:pt x="1556677" y="359029"/>
                  </a:lnTo>
                  <a:lnTo>
                    <a:pt x="1580019" y="325526"/>
                  </a:lnTo>
                  <a:lnTo>
                    <a:pt x="1607096" y="302755"/>
                  </a:lnTo>
                  <a:lnTo>
                    <a:pt x="1580019" y="279908"/>
                  </a:lnTo>
                  <a:lnTo>
                    <a:pt x="1556677" y="246430"/>
                  </a:lnTo>
                  <a:lnTo>
                    <a:pt x="1537042" y="202184"/>
                  </a:lnTo>
                  <a:lnTo>
                    <a:pt x="1521066" y="147053"/>
                  </a:lnTo>
                  <a:lnTo>
                    <a:pt x="1498981" y="90576"/>
                  </a:lnTo>
                  <a:lnTo>
                    <a:pt x="1471879" y="58191"/>
                  </a:lnTo>
                  <a:lnTo>
                    <a:pt x="1448790" y="43459"/>
                  </a:lnTo>
                  <a:lnTo>
                    <a:pt x="1438783" y="39916"/>
                  </a:lnTo>
                  <a:lnTo>
                    <a:pt x="1444396" y="11379"/>
                  </a:lnTo>
                  <a:lnTo>
                    <a:pt x="1488236" y="34023"/>
                  </a:lnTo>
                  <a:lnTo>
                    <a:pt x="1522336" y="72961"/>
                  </a:lnTo>
                  <a:lnTo>
                    <a:pt x="1549387" y="140411"/>
                  </a:lnTo>
                  <a:lnTo>
                    <a:pt x="1576197" y="220586"/>
                  </a:lnTo>
                  <a:lnTo>
                    <a:pt x="1606181" y="264985"/>
                  </a:lnTo>
                  <a:lnTo>
                    <a:pt x="1634680" y="283997"/>
                  </a:lnTo>
                  <a:lnTo>
                    <a:pt x="1657451" y="288251"/>
                  </a:lnTo>
                  <a:lnTo>
                    <a:pt x="1671269" y="288251"/>
                  </a:lnTo>
                  <a:lnTo>
                    <a:pt x="1667764" y="278549"/>
                  </a:lnTo>
                  <a:lnTo>
                    <a:pt x="1651508" y="233654"/>
                  </a:lnTo>
                  <a:lnTo>
                    <a:pt x="1678520" y="253974"/>
                  </a:lnTo>
                  <a:lnTo>
                    <a:pt x="1710093" y="272846"/>
                  </a:lnTo>
                  <a:lnTo>
                    <a:pt x="1743443" y="289394"/>
                  </a:lnTo>
                  <a:lnTo>
                    <a:pt x="1775828" y="302755"/>
                  </a:lnTo>
                  <a:lnTo>
                    <a:pt x="1775828" y="292290"/>
                  </a:lnTo>
                  <a:lnTo>
                    <a:pt x="1749971" y="281673"/>
                  </a:lnTo>
                  <a:lnTo>
                    <a:pt x="1717649" y="265874"/>
                  </a:lnTo>
                  <a:lnTo>
                    <a:pt x="1685772" y="247154"/>
                  </a:lnTo>
                  <a:lnTo>
                    <a:pt x="1667675" y="233654"/>
                  </a:lnTo>
                  <a:lnTo>
                    <a:pt x="1657870" y="226339"/>
                  </a:lnTo>
                  <a:lnTo>
                    <a:pt x="1629625" y="201739"/>
                  </a:lnTo>
                  <a:lnTo>
                    <a:pt x="1657451" y="278549"/>
                  </a:lnTo>
                  <a:lnTo>
                    <a:pt x="1621053" y="264985"/>
                  </a:lnTo>
                  <a:lnTo>
                    <a:pt x="1593202" y="231648"/>
                  </a:lnTo>
                  <a:lnTo>
                    <a:pt x="1572806" y="186677"/>
                  </a:lnTo>
                  <a:lnTo>
                    <a:pt x="1558823" y="138201"/>
                  </a:lnTo>
                  <a:lnTo>
                    <a:pt x="1530032" y="67068"/>
                  </a:lnTo>
                  <a:lnTo>
                    <a:pt x="1493456" y="25908"/>
                  </a:lnTo>
                  <a:lnTo>
                    <a:pt x="1446276" y="1866"/>
                  </a:lnTo>
                  <a:lnTo>
                    <a:pt x="1436763" y="0"/>
                  </a:lnTo>
                  <a:lnTo>
                    <a:pt x="1427391" y="47548"/>
                  </a:lnTo>
                  <a:lnTo>
                    <a:pt x="1436903" y="49428"/>
                  </a:lnTo>
                  <a:lnTo>
                    <a:pt x="1446606" y="53009"/>
                  </a:lnTo>
                  <a:lnTo>
                    <a:pt x="1467510" y="67068"/>
                  </a:lnTo>
                  <a:lnTo>
                    <a:pt x="1491665" y="97104"/>
                  </a:lnTo>
                  <a:lnTo>
                    <a:pt x="1511630" y="149263"/>
                  </a:lnTo>
                  <a:lnTo>
                    <a:pt x="1526425" y="201269"/>
                  </a:lnTo>
                  <a:lnTo>
                    <a:pt x="1544370" y="244043"/>
                  </a:lnTo>
                  <a:lnTo>
                    <a:pt x="1565567" y="277787"/>
                  </a:lnTo>
                  <a:lnTo>
                    <a:pt x="1590078" y="302755"/>
                  </a:lnTo>
                  <a:lnTo>
                    <a:pt x="1565567" y="327634"/>
                  </a:lnTo>
                  <a:lnTo>
                    <a:pt x="1544383" y="361391"/>
                  </a:lnTo>
                  <a:lnTo>
                    <a:pt x="1526552" y="403898"/>
                  </a:lnTo>
                  <a:lnTo>
                    <a:pt x="1526438" y="404190"/>
                  </a:lnTo>
                  <a:lnTo>
                    <a:pt x="1511630" y="456222"/>
                  </a:lnTo>
                  <a:lnTo>
                    <a:pt x="1491602" y="508533"/>
                  </a:lnTo>
                  <a:lnTo>
                    <a:pt x="1467307" y="538670"/>
                  </a:lnTo>
                  <a:lnTo>
                    <a:pt x="1446403" y="552564"/>
                  </a:lnTo>
                  <a:lnTo>
                    <a:pt x="1436624" y="556107"/>
                  </a:lnTo>
                  <a:lnTo>
                    <a:pt x="1427226" y="558139"/>
                  </a:lnTo>
                  <a:lnTo>
                    <a:pt x="1432090" y="581787"/>
                  </a:lnTo>
                  <a:lnTo>
                    <a:pt x="1436763" y="605485"/>
                  </a:lnTo>
                  <a:lnTo>
                    <a:pt x="1446276" y="603618"/>
                  </a:lnTo>
                  <a:lnTo>
                    <a:pt x="1461414" y="598665"/>
                  </a:lnTo>
                  <a:lnTo>
                    <a:pt x="1530032" y="538416"/>
                  </a:lnTo>
                  <a:lnTo>
                    <a:pt x="1558823" y="467271"/>
                  </a:lnTo>
                  <a:lnTo>
                    <a:pt x="1568221" y="431533"/>
                  </a:lnTo>
                  <a:lnTo>
                    <a:pt x="1586090" y="385902"/>
                  </a:lnTo>
                  <a:lnTo>
                    <a:pt x="1614995" y="345897"/>
                  </a:lnTo>
                  <a:lnTo>
                    <a:pt x="1657451" y="327088"/>
                  </a:lnTo>
                  <a:lnTo>
                    <a:pt x="1629702" y="403898"/>
                  </a:lnTo>
                  <a:lnTo>
                    <a:pt x="1657921" y="379272"/>
                  </a:lnTo>
                  <a:lnTo>
                    <a:pt x="1717662" y="339699"/>
                  </a:lnTo>
                  <a:lnTo>
                    <a:pt x="1779206" y="311848"/>
                  </a:lnTo>
                  <a:lnTo>
                    <a:pt x="1803679" y="30275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5209" y="778493"/>
              <a:ext cx="1085888" cy="10858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94064" y="778941"/>
              <a:ext cx="1086485" cy="1085850"/>
            </a:xfrm>
            <a:custGeom>
              <a:avLst/>
              <a:gdLst/>
              <a:ahLst/>
              <a:cxnLst/>
              <a:rect l="l" t="t" r="r" b="b"/>
              <a:pathLst>
                <a:path w="1086485" h="1085850">
                  <a:moveTo>
                    <a:pt x="1085888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1070610"/>
                  </a:lnTo>
                  <a:lnTo>
                    <a:pt x="0" y="1085850"/>
                  </a:lnTo>
                  <a:lnTo>
                    <a:pt x="1085888" y="1085850"/>
                  </a:lnTo>
                  <a:lnTo>
                    <a:pt x="1085888" y="1070902"/>
                  </a:lnTo>
                  <a:lnTo>
                    <a:pt x="1085888" y="1070610"/>
                  </a:lnTo>
                  <a:lnTo>
                    <a:pt x="1085888" y="14097"/>
                  </a:lnTo>
                  <a:lnTo>
                    <a:pt x="1071346" y="14097"/>
                  </a:lnTo>
                  <a:lnTo>
                    <a:pt x="1071346" y="1070610"/>
                  </a:lnTo>
                  <a:lnTo>
                    <a:pt x="14541" y="1070610"/>
                  </a:lnTo>
                  <a:lnTo>
                    <a:pt x="14541" y="13970"/>
                  </a:lnTo>
                  <a:lnTo>
                    <a:pt x="1085888" y="13970"/>
                  </a:lnTo>
                  <a:lnTo>
                    <a:pt x="10858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5209" y="2092224"/>
              <a:ext cx="1085888" cy="10858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64298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59443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30" y="150571"/>
                  </a:lnTo>
                  <a:lnTo>
                    <a:pt x="155130" y="5143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2919425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" name="object 12"/>
            <p:cNvSpPr/>
            <p:nvPr/>
          </p:nvSpPr>
          <p:spPr>
            <a:xfrm>
              <a:off x="2914573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30" y="150571"/>
                  </a:lnTo>
                  <a:lnTo>
                    <a:pt x="155130" y="5143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2609171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2604312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30" y="150571"/>
                  </a:lnTo>
                  <a:lnTo>
                    <a:pt x="155130" y="5143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2454044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49195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17" y="150571"/>
                  </a:lnTo>
                  <a:lnTo>
                    <a:pt x="155117" y="5143"/>
                  </a:lnTo>
                  <a:close/>
                </a:path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1130"/>
                  </a:lnTo>
                  <a:lnTo>
                    <a:pt x="4838" y="151130"/>
                  </a:lnTo>
                  <a:lnTo>
                    <a:pt x="4838" y="5080"/>
                  </a:lnTo>
                  <a:lnTo>
                    <a:pt x="155117" y="508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2454044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2449195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050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622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2454044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" name="object 20"/>
            <p:cNvSpPr/>
            <p:nvPr/>
          </p:nvSpPr>
          <p:spPr>
            <a:xfrm>
              <a:off x="2449195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49860"/>
                  </a:lnTo>
                  <a:lnTo>
                    <a:pt x="155117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3810"/>
                  </a:lnTo>
                  <a:lnTo>
                    <a:pt x="155117" y="381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" name="object 21"/>
            <p:cNvSpPr/>
            <p:nvPr/>
          </p:nvSpPr>
          <p:spPr>
            <a:xfrm>
              <a:off x="2454044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2449195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17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17" y="150761"/>
                  </a:lnTo>
                  <a:lnTo>
                    <a:pt x="155117" y="5334"/>
                  </a:lnTo>
                  <a:close/>
                </a:path>
                <a:path w="155575" h="156210">
                  <a:moveTo>
                    <a:pt x="15511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17" y="156210"/>
                  </a:lnTo>
                  <a:lnTo>
                    <a:pt x="155117" y="151130"/>
                  </a:lnTo>
                  <a:lnTo>
                    <a:pt x="4838" y="151130"/>
                  </a:lnTo>
                  <a:lnTo>
                    <a:pt x="4838" y="5080"/>
                  </a:lnTo>
                  <a:lnTo>
                    <a:pt x="155117" y="508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2454044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2449195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17" y="149682"/>
                  </a:lnTo>
                  <a:lnTo>
                    <a:pt x="155117" y="4241"/>
                  </a:lnTo>
                  <a:close/>
                </a:path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49860"/>
                  </a:lnTo>
                  <a:lnTo>
                    <a:pt x="4838" y="149860"/>
                  </a:lnTo>
                  <a:lnTo>
                    <a:pt x="4838" y="3810"/>
                  </a:lnTo>
                  <a:lnTo>
                    <a:pt x="155117" y="381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2919425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2914573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30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30" y="150761"/>
                  </a:lnTo>
                  <a:lnTo>
                    <a:pt x="155130" y="5334"/>
                  </a:lnTo>
                  <a:close/>
                </a:path>
                <a:path w="155575" h="156210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30" y="15621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2764298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2759443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30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30" y="150761"/>
                  </a:lnTo>
                  <a:lnTo>
                    <a:pt x="155130" y="5334"/>
                  </a:lnTo>
                  <a:close/>
                </a:path>
                <a:path w="155575" h="156210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30" y="15621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2609171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604312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30" y="149682"/>
                  </a:lnTo>
                  <a:lnTo>
                    <a:pt x="155130" y="4241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609171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604312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30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30" y="150761"/>
                  </a:lnTo>
                  <a:lnTo>
                    <a:pt x="155130" y="5334"/>
                  </a:lnTo>
                  <a:close/>
                </a:path>
                <a:path w="155575" h="156210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30" y="15621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764298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759443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30" y="149682"/>
                  </a:lnTo>
                  <a:lnTo>
                    <a:pt x="155130" y="4241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609171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604312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050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622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919425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914573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30" y="149682"/>
                  </a:lnTo>
                  <a:lnTo>
                    <a:pt x="155130" y="4241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919425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914573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155130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609171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604312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155130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764298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759443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155130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3074552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3069704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17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17" y="150761"/>
                  </a:lnTo>
                  <a:lnTo>
                    <a:pt x="155117" y="5334"/>
                  </a:lnTo>
                  <a:close/>
                </a:path>
                <a:path w="155575" h="156210">
                  <a:moveTo>
                    <a:pt x="15511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17" y="156210"/>
                  </a:lnTo>
                  <a:lnTo>
                    <a:pt x="155117" y="151130"/>
                  </a:lnTo>
                  <a:lnTo>
                    <a:pt x="4838" y="151130"/>
                  </a:lnTo>
                  <a:lnTo>
                    <a:pt x="4838" y="5080"/>
                  </a:lnTo>
                  <a:lnTo>
                    <a:pt x="155117" y="508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454044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449195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393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953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764298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759443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050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622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764298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759443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393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95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3229679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3224822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050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622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3229679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3224822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30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30" y="150761"/>
                  </a:lnTo>
                  <a:lnTo>
                    <a:pt x="155130" y="5334"/>
                  </a:lnTo>
                  <a:close/>
                </a:path>
                <a:path w="155575" h="156210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30" y="15621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919425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914573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393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95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3229679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3224822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30" y="149682"/>
                  </a:lnTo>
                  <a:lnTo>
                    <a:pt x="155130" y="4241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3229679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3224822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155130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609171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604312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393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95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3074552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6BBD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3069704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050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622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3074552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3069704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49860"/>
                  </a:lnTo>
                  <a:lnTo>
                    <a:pt x="155117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3810"/>
                  </a:lnTo>
                  <a:lnTo>
                    <a:pt x="155117" y="381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3074552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3069704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17" y="149682"/>
                  </a:lnTo>
                  <a:lnTo>
                    <a:pt x="155117" y="4241"/>
                  </a:lnTo>
                  <a:close/>
                </a:path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49860"/>
                  </a:lnTo>
                  <a:lnTo>
                    <a:pt x="4838" y="149860"/>
                  </a:lnTo>
                  <a:lnTo>
                    <a:pt x="4838" y="3810"/>
                  </a:lnTo>
                  <a:lnTo>
                    <a:pt x="155117" y="381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2919425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6BBD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2" name="object 72"/>
            <p:cNvSpPr/>
            <p:nvPr/>
          </p:nvSpPr>
          <p:spPr>
            <a:xfrm>
              <a:off x="2914573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050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622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3229679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3224822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30" y="150571"/>
                  </a:lnTo>
                  <a:lnTo>
                    <a:pt x="155130" y="5143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3229679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3224822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393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95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3074552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3069704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17" y="150571"/>
                  </a:lnTo>
                  <a:lnTo>
                    <a:pt x="155117" y="5143"/>
                  </a:lnTo>
                  <a:close/>
                </a:path>
                <a:path w="155575" h="154939">
                  <a:moveTo>
                    <a:pt x="15511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1130"/>
                  </a:lnTo>
                  <a:lnTo>
                    <a:pt x="4838" y="151130"/>
                  </a:lnTo>
                  <a:lnTo>
                    <a:pt x="4838" y="5080"/>
                  </a:lnTo>
                  <a:lnTo>
                    <a:pt x="155117" y="5080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3074552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3069704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393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953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8917" y="225219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4064" y="224706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5143"/>
                  </a:moveTo>
                  <a:lnTo>
                    <a:pt x="150279" y="5143"/>
                  </a:lnTo>
                  <a:lnTo>
                    <a:pt x="150279" y="150571"/>
                  </a:lnTo>
                  <a:lnTo>
                    <a:pt x="155130" y="150571"/>
                  </a:lnTo>
                  <a:lnTo>
                    <a:pt x="155130" y="5143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298917" y="287270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294064" y="286809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050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622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298917" y="2717579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294064" y="271315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155130" y="4432"/>
                  </a:lnTo>
                  <a:lnTo>
                    <a:pt x="150279" y="4432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298917" y="2407326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FEBF0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294064" y="2402001"/>
              <a:ext cx="155575" cy="156210"/>
            </a:xfrm>
            <a:custGeom>
              <a:avLst/>
              <a:gdLst/>
              <a:ahLst/>
              <a:cxnLst/>
              <a:rect l="l" t="t" r="r" b="b"/>
              <a:pathLst>
                <a:path w="155575" h="156210">
                  <a:moveTo>
                    <a:pt x="155130" y="5334"/>
                  </a:moveTo>
                  <a:lnTo>
                    <a:pt x="150279" y="5334"/>
                  </a:lnTo>
                  <a:lnTo>
                    <a:pt x="150279" y="150761"/>
                  </a:lnTo>
                  <a:lnTo>
                    <a:pt x="155130" y="150761"/>
                  </a:lnTo>
                  <a:lnTo>
                    <a:pt x="155130" y="5334"/>
                  </a:lnTo>
                  <a:close/>
                </a:path>
                <a:path w="155575" h="156210">
                  <a:moveTo>
                    <a:pt x="15513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51130"/>
                  </a:lnTo>
                  <a:lnTo>
                    <a:pt x="0" y="156210"/>
                  </a:lnTo>
                  <a:lnTo>
                    <a:pt x="155130" y="156210"/>
                  </a:lnTo>
                  <a:lnTo>
                    <a:pt x="155130" y="151130"/>
                  </a:lnTo>
                  <a:lnTo>
                    <a:pt x="4851" y="151130"/>
                  </a:lnTo>
                  <a:lnTo>
                    <a:pt x="4851" y="5080"/>
                  </a:lnTo>
                  <a:lnTo>
                    <a:pt x="155130" y="508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298917" y="256245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40BA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294064" y="255821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4241"/>
                  </a:moveTo>
                  <a:lnTo>
                    <a:pt x="150279" y="4241"/>
                  </a:lnTo>
                  <a:lnTo>
                    <a:pt x="150279" y="149682"/>
                  </a:lnTo>
                  <a:lnTo>
                    <a:pt x="155130" y="149682"/>
                  </a:lnTo>
                  <a:lnTo>
                    <a:pt x="155130" y="4241"/>
                  </a:lnTo>
                  <a:close/>
                </a:path>
                <a:path w="155575" h="154939">
                  <a:moveTo>
                    <a:pt x="155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49860"/>
                  </a:lnTo>
                  <a:lnTo>
                    <a:pt x="4851" y="149860"/>
                  </a:lnTo>
                  <a:lnTo>
                    <a:pt x="4851" y="3810"/>
                  </a:lnTo>
                  <a:lnTo>
                    <a:pt x="155130" y="3810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298917" y="2097072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D1C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294064" y="209212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393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95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2454044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2449195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241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813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5" name="object 95"/>
            <p:cNvSpPr/>
            <p:nvPr/>
          </p:nvSpPr>
          <p:spPr>
            <a:xfrm>
              <a:off x="2609171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2604312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241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81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2764298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2759443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241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81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229679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5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224822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241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81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074552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069704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17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38" y="149860"/>
                  </a:lnTo>
                  <a:lnTo>
                    <a:pt x="4838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17" y="154940"/>
                  </a:lnTo>
                  <a:lnTo>
                    <a:pt x="155117" y="150241"/>
                  </a:lnTo>
                  <a:lnTo>
                    <a:pt x="155117" y="149860"/>
                  </a:lnTo>
                  <a:lnTo>
                    <a:pt x="155117" y="5080"/>
                  </a:lnTo>
                  <a:lnTo>
                    <a:pt x="155117" y="4813"/>
                  </a:lnTo>
                  <a:lnTo>
                    <a:pt x="155117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919425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914573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241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81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298917" y="3027833"/>
              <a:ext cx="150495" cy="150495"/>
            </a:xfrm>
            <a:custGeom>
              <a:avLst/>
              <a:gdLst/>
              <a:ahLst/>
              <a:cxnLst/>
              <a:rect l="l" t="t" r="r" b="b"/>
              <a:pathLst>
                <a:path w="150494" h="150494">
                  <a:moveTo>
                    <a:pt x="150279" y="0"/>
                  </a:moveTo>
                  <a:lnTo>
                    <a:pt x="0" y="0"/>
                  </a:lnTo>
                  <a:lnTo>
                    <a:pt x="0" y="150279"/>
                  </a:lnTo>
                  <a:lnTo>
                    <a:pt x="150279" y="150279"/>
                  </a:lnTo>
                  <a:lnTo>
                    <a:pt x="150279" y="0"/>
                  </a:lnTo>
                  <a:close/>
                </a:path>
              </a:pathLst>
            </a:custGeom>
            <a:solidFill>
              <a:srgbClr val="E9403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294064" y="3023031"/>
              <a:ext cx="155575" cy="154940"/>
            </a:xfrm>
            <a:custGeom>
              <a:avLst/>
              <a:gdLst/>
              <a:ahLst/>
              <a:cxnLst/>
              <a:rect l="l" t="t" r="r" b="b"/>
              <a:pathLst>
                <a:path w="155575" h="154939">
                  <a:moveTo>
                    <a:pt x="155130" y="0"/>
                  </a:moveTo>
                  <a:lnTo>
                    <a:pt x="150279" y="0"/>
                  </a:lnTo>
                  <a:lnTo>
                    <a:pt x="150279" y="5080"/>
                  </a:lnTo>
                  <a:lnTo>
                    <a:pt x="150279" y="149860"/>
                  </a:lnTo>
                  <a:lnTo>
                    <a:pt x="4851" y="149860"/>
                  </a:lnTo>
                  <a:lnTo>
                    <a:pt x="4851" y="5080"/>
                  </a:lnTo>
                  <a:lnTo>
                    <a:pt x="150279" y="5080"/>
                  </a:lnTo>
                  <a:lnTo>
                    <a:pt x="1502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49860"/>
                  </a:lnTo>
                  <a:lnTo>
                    <a:pt x="0" y="154940"/>
                  </a:lnTo>
                  <a:lnTo>
                    <a:pt x="155130" y="154940"/>
                  </a:lnTo>
                  <a:lnTo>
                    <a:pt x="155130" y="150241"/>
                  </a:lnTo>
                  <a:lnTo>
                    <a:pt x="155130" y="149860"/>
                  </a:lnTo>
                  <a:lnTo>
                    <a:pt x="155130" y="5080"/>
                  </a:lnTo>
                  <a:lnTo>
                    <a:pt x="155130" y="4813"/>
                  </a:lnTo>
                  <a:lnTo>
                    <a:pt x="155130" y="0"/>
                  </a:lnTo>
                  <a:close/>
                </a:path>
              </a:pathLst>
            </a:custGeom>
            <a:solidFill>
              <a:srgbClr val="02030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294064" y="2092121"/>
              <a:ext cx="1086485" cy="1085850"/>
            </a:xfrm>
            <a:custGeom>
              <a:avLst/>
              <a:gdLst/>
              <a:ahLst/>
              <a:cxnLst/>
              <a:rect l="l" t="t" r="r" b="b"/>
              <a:pathLst>
                <a:path w="1086485" h="1085850">
                  <a:moveTo>
                    <a:pt x="108588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071880"/>
                  </a:lnTo>
                  <a:lnTo>
                    <a:pt x="0" y="1085850"/>
                  </a:lnTo>
                  <a:lnTo>
                    <a:pt x="1085888" y="1085850"/>
                  </a:lnTo>
                  <a:lnTo>
                    <a:pt x="1085888" y="1071880"/>
                  </a:lnTo>
                  <a:lnTo>
                    <a:pt x="14541" y="1071880"/>
                  </a:lnTo>
                  <a:lnTo>
                    <a:pt x="14541" y="15240"/>
                  </a:lnTo>
                  <a:lnTo>
                    <a:pt x="1071346" y="15240"/>
                  </a:lnTo>
                  <a:lnTo>
                    <a:pt x="1071346" y="1071448"/>
                  </a:lnTo>
                  <a:lnTo>
                    <a:pt x="1085888" y="1071448"/>
                  </a:lnTo>
                  <a:lnTo>
                    <a:pt x="1085888" y="15240"/>
                  </a:lnTo>
                  <a:lnTo>
                    <a:pt x="1085888" y="14655"/>
                  </a:lnTo>
                  <a:lnTo>
                    <a:pt x="10858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8" name="object 10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204" y="1437779"/>
              <a:ext cx="1083466" cy="1083466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863993" y="2366120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63993" y="2210993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63993" y="2055866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63993" y="1905587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63993" y="1750460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63993" y="1595333"/>
              <a:ext cx="1086485" cy="0"/>
            </a:xfrm>
            <a:custGeom>
              <a:avLst/>
              <a:gdLst/>
              <a:ahLst/>
              <a:cxnLst/>
              <a:rect l="l" t="t" r="r" b="b"/>
              <a:pathLst>
                <a:path w="1086485">
                  <a:moveTo>
                    <a:pt x="0" y="0"/>
                  </a:moveTo>
                  <a:lnTo>
                    <a:pt x="1085888" y="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92331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37204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482077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26950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71823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16696" y="1437782"/>
              <a:ext cx="0" cy="1081405"/>
            </a:xfrm>
            <a:custGeom>
              <a:avLst/>
              <a:gdLst/>
              <a:ahLst/>
              <a:cxnLst/>
              <a:rect l="l" t="t" r="r" b="b"/>
              <a:pathLst>
                <a:path h="1081405">
                  <a:moveTo>
                    <a:pt x="0" y="0"/>
                  </a:moveTo>
                  <a:lnTo>
                    <a:pt x="0" y="1081040"/>
                  </a:lnTo>
                </a:path>
              </a:pathLst>
            </a:custGeom>
            <a:ln w="484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63993" y="1438071"/>
              <a:ext cx="1086485" cy="1085850"/>
            </a:xfrm>
            <a:custGeom>
              <a:avLst/>
              <a:gdLst/>
              <a:ahLst/>
              <a:cxnLst/>
              <a:rect l="l" t="t" r="r" b="b"/>
              <a:pathLst>
                <a:path w="1086485" h="1085850">
                  <a:moveTo>
                    <a:pt x="1085888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1070610"/>
                  </a:lnTo>
                  <a:lnTo>
                    <a:pt x="0" y="1085850"/>
                  </a:lnTo>
                  <a:lnTo>
                    <a:pt x="1085888" y="1085850"/>
                  </a:lnTo>
                  <a:lnTo>
                    <a:pt x="1085888" y="1071067"/>
                  </a:lnTo>
                  <a:lnTo>
                    <a:pt x="1085888" y="1070610"/>
                  </a:lnTo>
                  <a:lnTo>
                    <a:pt x="1085888" y="14262"/>
                  </a:lnTo>
                  <a:lnTo>
                    <a:pt x="1071333" y="14262"/>
                  </a:lnTo>
                  <a:lnTo>
                    <a:pt x="1071333" y="1070610"/>
                  </a:lnTo>
                  <a:lnTo>
                    <a:pt x="14541" y="1070610"/>
                  </a:lnTo>
                  <a:lnTo>
                    <a:pt x="14541" y="13970"/>
                  </a:lnTo>
                  <a:lnTo>
                    <a:pt x="1085888" y="13970"/>
                  </a:lnTo>
                  <a:lnTo>
                    <a:pt x="1085888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22" name="object 1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798" y="1442630"/>
              <a:ext cx="1081647" cy="1085888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3811397" y="1443151"/>
              <a:ext cx="1081405" cy="1084580"/>
            </a:xfrm>
            <a:custGeom>
              <a:avLst/>
              <a:gdLst/>
              <a:ahLst/>
              <a:cxnLst/>
              <a:rect l="l" t="t" r="r" b="b"/>
              <a:pathLst>
                <a:path w="1081404" h="1084580">
                  <a:moveTo>
                    <a:pt x="108103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070610"/>
                  </a:lnTo>
                  <a:lnTo>
                    <a:pt x="0" y="1084580"/>
                  </a:lnTo>
                  <a:lnTo>
                    <a:pt x="1081036" y="1084580"/>
                  </a:lnTo>
                  <a:lnTo>
                    <a:pt x="1081036" y="1070610"/>
                  </a:lnTo>
                  <a:lnTo>
                    <a:pt x="14541" y="1070610"/>
                  </a:lnTo>
                  <a:lnTo>
                    <a:pt x="14541" y="15240"/>
                  </a:lnTo>
                  <a:lnTo>
                    <a:pt x="1070140" y="15240"/>
                  </a:lnTo>
                  <a:lnTo>
                    <a:pt x="1070140" y="1070241"/>
                  </a:lnTo>
                  <a:lnTo>
                    <a:pt x="1081036" y="1070241"/>
                  </a:lnTo>
                  <a:lnTo>
                    <a:pt x="1081036" y="15240"/>
                  </a:lnTo>
                  <a:lnTo>
                    <a:pt x="1081036" y="14643"/>
                  </a:lnTo>
                  <a:lnTo>
                    <a:pt x="1081036" y="0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2517019" y="4782803"/>
            <a:ext cx="1536095" cy="25897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52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524" spc="-1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95" dirty="0">
                <a:solidFill>
                  <a:srgbClr val="231F20"/>
                </a:solidFill>
                <a:latin typeface="Trebuchet MS"/>
                <a:cs typeface="Trebuchet MS"/>
              </a:rPr>
              <a:t>×</a:t>
            </a:r>
            <a:r>
              <a:rPr sz="1524" spc="-1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524" spc="-1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38" dirty="0">
                <a:solidFill>
                  <a:srgbClr val="231F20"/>
                </a:solidFill>
                <a:latin typeface="Trebuchet MS"/>
                <a:cs typeface="Trebuchet MS"/>
              </a:rPr>
              <a:t>grid</a:t>
            </a:r>
            <a:r>
              <a:rPr sz="1524" spc="-12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dirty="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sz="1524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19" dirty="0">
                <a:solidFill>
                  <a:srgbClr val="231F20"/>
                </a:solidFill>
                <a:latin typeface="Trebuchet MS"/>
                <a:cs typeface="Trebuchet MS"/>
              </a:rPr>
              <a:t>input</a:t>
            </a:r>
            <a:endParaRPr sz="1524">
              <a:latin typeface="Trebuchet MS"/>
              <a:cs typeface="Trebuchet MS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781873" y="3536356"/>
            <a:ext cx="2458962" cy="25897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524" dirty="0">
                <a:solidFill>
                  <a:srgbClr val="231F20"/>
                </a:solidFill>
                <a:latin typeface="Trebuchet MS"/>
                <a:cs typeface="Trebuchet MS"/>
              </a:rPr>
              <a:t>Bounding</a:t>
            </a:r>
            <a:r>
              <a:rPr sz="1524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48" dirty="0">
                <a:solidFill>
                  <a:srgbClr val="231F20"/>
                </a:solidFill>
                <a:latin typeface="Trebuchet MS"/>
                <a:cs typeface="Trebuchet MS"/>
              </a:rPr>
              <a:t>boxes</a:t>
            </a:r>
            <a:r>
              <a:rPr sz="1524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95" dirty="0">
                <a:solidFill>
                  <a:srgbClr val="231F20"/>
                </a:solidFill>
                <a:latin typeface="Trebuchet MS"/>
                <a:cs typeface="Trebuchet MS"/>
              </a:rPr>
              <a:t>+</a:t>
            </a:r>
            <a:r>
              <a:rPr sz="1524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38" dirty="0">
                <a:solidFill>
                  <a:srgbClr val="231F20"/>
                </a:solidFill>
                <a:latin typeface="Trebuchet MS"/>
                <a:cs typeface="Trebuchet MS"/>
              </a:rPr>
              <a:t>confidence</a:t>
            </a:r>
            <a:endParaRPr sz="1524">
              <a:latin typeface="Trebuchet MS"/>
              <a:cs typeface="Trebuchet MS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116947" y="6029440"/>
            <a:ext cx="1787676" cy="25897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524" spc="-67" dirty="0">
                <a:solidFill>
                  <a:srgbClr val="231F20"/>
                </a:solidFill>
                <a:latin typeface="Trebuchet MS"/>
                <a:cs typeface="Trebuchet MS"/>
              </a:rPr>
              <a:t>Class</a:t>
            </a:r>
            <a:r>
              <a:rPr sz="1524" spc="-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57" dirty="0">
                <a:solidFill>
                  <a:srgbClr val="231F20"/>
                </a:solidFill>
                <a:latin typeface="Trebuchet MS"/>
                <a:cs typeface="Trebuchet MS"/>
              </a:rPr>
              <a:t>probability</a:t>
            </a:r>
            <a:r>
              <a:rPr sz="1524" spc="-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48" dirty="0">
                <a:solidFill>
                  <a:srgbClr val="231F20"/>
                </a:solidFill>
                <a:latin typeface="Trebuchet MS"/>
                <a:cs typeface="Trebuchet MS"/>
              </a:rPr>
              <a:t>map</a:t>
            </a:r>
            <a:endParaRPr sz="1524">
              <a:latin typeface="Trebuchet MS"/>
              <a:cs typeface="Trebuchet MS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233834" y="4782802"/>
            <a:ext cx="1328057" cy="25897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524" spc="-86" dirty="0">
                <a:solidFill>
                  <a:srgbClr val="231F20"/>
                </a:solidFill>
                <a:latin typeface="Trebuchet MS"/>
                <a:cs typeface="Trebuchet MS"/>
              </a:rPr>
              <a:t>Final</a:t>
            </a:r>
            <a:r>
              <a:rPr sz="1524" spc="-6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24" spc="-48" dirty="0">
                <a:solidFill>
                  <a:srgbClr val="231F20"/>
                </a:solidFill>
                <a:latin typeface="Trebuchet MS"/>
                <a:cs typeface="Trebuchet MS"/>
              </a:rPr>
              <a:t>detections</a:t>
            </a:r>
            <a:endParaRPr sz="1524">
              <a:latin typeface="Trebuchet MS"/>
              <a:cs typeface="Trebuchet MS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29" name="object 129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30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4447419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Classical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approach</a:t>
            </a:r>
            <a:r>
              <a:rPr sz="2667" spc="-48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to</a:t>
            </a:r>
            <a:r>
              <a:rPr sz="2667" spc="-48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detection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56872" y="2821382"/>
            <a:ext cx="6343952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spc="-48" dirty="0">
                <a:latin typeface="Tahoma"/>
                <a:cs typeface="Tahoma"/>
              </a:rPr>
              <a:t>Popular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approach:</a:t>
            </a:r>
            <a:r>
              <a:rPr sz="2095" spc="143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detection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:=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classification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38" dirty="0"/>
              <a:t>Classical</a:t>
            </a:r>
            <a:r>
              <a:rPr spc="-57" dirty="0"/>
              <a:t> </a:t>
            </a:r>
            <a:r>
              <a:rPr spc="-95" dirty="0"/>
              <a:t>approach</a:t>
            </a:r>
            <a:r>
              <a:rPr spc="-48" dirty="0"/>
              <a:t> </a:t>
            </a:r>
            <a:r>
              <a:rPr dirty="0"/>
              <a:t>to</a:t>
            </a:r>
            <a:r>
              <a:rPr spc="-48" dirty="0"/>
              <a:t> </a:t>
            </a:r>
            <a:r>
              <a:rPr spc="-6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1" y="2737995"/>
            <a:ext cx="6440714" cy="82799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48" dirty="0">
                <a:latin typeface="Tahoma"/>
                <a:cs typeface="Tahoma"/>
              </a:rPr>
              <a:t>Popular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approach:</a:t>
            </a:r>
            <a:r>
              <a:rPr sz="2095" spc="143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detection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:=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classification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Tahoma"/>
                <a:cs typeface="Tahoma"/>
              </a:rPr>
              <a:t>Requires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selecting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subset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candidate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38" dirty="0"/>
              <a:t>Classical</a:t>
            </a:r>
            <a:r>
              <a:rPr spc="-57" dirty="0"/>
              <a:t> </a:t>
            </a:r>
            <a:r>
              <a:rPr spc="-95" dirty="0"/>
              <a:t>approach</a:t>
            </a:r>
            <a:r>
              <a:rPr spc="-48" dirty="0"/>
              <a:t> </a:t>
            </a:r>
            <a:r>
              <a:rPr dirty="0"/>
              <a:t>to</a:t>
            </a:r>
            <a:r>
              <a:rPr spc="-48" dirty="0"/>
              <a:t> </a:t>
            </a:r>
            <a:r>
              <a:rPr spc="-6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1" y="2737995"/>
            <a:ext cx="6440714" cy="122733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48" dirty="0">
                <a:latin typeface="Tahoma"/>
                <a:cs typeface="Tahoma"/>
              </a:rPr>
              <a:t>Popular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approach:</a:t>
            </a:r>
            <a:r>
              <a:rPr sz="2095" spc="143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detection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:=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classification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Tahoma"/>
                <a:cs typeface="Tahoma"/>
              </a:rPr>
              <a:t>Requires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selecting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subset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candidate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95" dirty="0">
                <a:latin typeface="Tahoma"/>
                <a:cs typeface="Tahoma"/>
              </a:rPr>
              <a:t>Regression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step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67" dirty="0">
                <a:latin typeface="Tahoma"/>
                <a:cs typeface="Tahoma"/>
              </a:rPr>
              <a:t> refine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the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predictions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38" dirty="0"/>
              <a:t>Classical</a:t>
            </a:r>
            <a:r>
              <a:rPr spc="-57" dirty="0"/>
              <a:t> </a:t>
            </a:r>
            <a:r>
              <a:rPr spc="-95" dirty="0"/>
              <a:t>approach</a:t>
            </a:r>
            <a:r>
              <a:rPr spc="-48" dirty="0"/>
              <a:t> </a:t>
            </a:r>
            <a:r>
              <a:rPr dirty="0"/>
              <a:t>to</a:t>
            </a:r>
            <a:r>
              <a:rPr spc="-48" dirty="0"/>
              <a:t> </a:t>
            </a:r>
            <a:r>
              <a:rPr spc="-6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08491" y="2737995"/>
            <a:ext cx="6440714" cy="162667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48" dirty="0">
                <a:latin typeface="Tahoma"/>
                <a:cs typeface="Tahoma"/>
              </a:rPr>
              <a:t>Popular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approach:</a:t>
            </a:r>
            <a:r>
              <a:rPr sz="2095" spc="143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detection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:=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classification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Tahoma"/>
                <a:cs typeface="Tahoma"/>
              </a:rPr>
              <a:t>Requires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selecting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subset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candidate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95" dirty="0">
                <a:latin typeface="Tahoma"/>
                <a:cs typeface="Tahoma"/>
              </a:rPr>
              <a:t>Regression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step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67" dirty="0">
                <a:latin typeface="Tahoma"/>
                <a:cs typeface="Tahoma"/>
              </a:rPr>
              <a:t> refine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the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predictions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latin typeface="Tahoma"/>
                <a:cs typeface="Tahoma"/>
              </a:rPr>
              <a:t>Typically</a:t>
            </a:r>
            <a:r>
              <a:rPr sz="2095" spc="19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non-</a:t>
            </a:r>
            <a:r>
              <a:rPr sz="2095" spc="-19" dirty="0">
                <a:latin typeface="Tahoma"/>
                <a:cs typeface="Tahoma"/>
              </a:rPr>
              <a:t>differentiable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31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dirty="0"/>
              <a:t>DETR:</a:t>
            </a:r>
            <a:r>
              <a:rPr spc="48" dirty="0"/>
              <a:t> </a:t>
            </a:r>
            <a:r>
              <a:rPr spc="-48" dirty="0"/>
              <a:t>Rethinking</a:t>
            </a:r>
            <a:r>
              <a:rPr spc="57" dirty="0"/>
              <a:t> </a:t>
            </a:r>
            <a:r>
              <a:rPr spc="-57" dirty="0"/>
              <a:t>object</a:t>
            </a:r>
            <a:r>
              <a:rPr spc="57" dirty="0"/>
              <a:t> </a:t>
            </a:r>
            <a:r>
              <a:rPr spc="-5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56872" y="1942275"/>
            <a:ext cx="5925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i="1" spc="-67" dirty="0">
                <a:latin typeface="Arial"/>
                <a:cs typeface="Arial"/>
              </a:rPr>
              <a:t>Neural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95" dirty="0">
                <a:latin typeface="Arial"/>
                <a:cs typeface="Arial"/>
              </a:rPr>
              <a:t>machine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translation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spc="-38" dirty="0">
                <a:latin typeface="Tahoma"/>
                <a:cs typeface="Tahoma"/>
              </a:rPr>
              <a:t>from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features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5977" y="2924368"/>
            <a:ext cx="718457" cy="684590"/>
          </a:xfrm>
          <a:custGeom>
            <a:avLst/>
            <a:gdLst/>
            <a:ahLst/>
            <a:cxnLst/>
            <a:rect l="l" t="t" r="r" b="b"/>
            <a:pathLst>
              <a:path w="377189" h="359410">
                <a:moveTo>
                  <a:pt x="0" y="0"/>
                </a:moveTo>
                <a:lnTo>
                  <a:pt x="377068" y="83588"/>
                </a:lnTo>
                <a:lnTo>
                  <a:pt x="377068" y="275281"/>
                </a:lnTo>
                <a:lnTo>
                  <a:pt x="0" y="358869"/>
                </a:lnTo>
                <a:lnTo>
                  <a:pt x="0" y="0"/>
                </a:lnTo>
                <a:close/>
              </a:path>
            </a:pathLst>
          </a:custGeom>
          <a:ln w="151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6" name="object 6"/>
          <p:cNvSpPr txBox="1"/>
          <p:nvPr/>
        </p:nvSpPr>
        <p:spPr>
          <a:xfrm>
            <a:off x="4829750" y="3069768"/>
            <a:ext cx="591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CNN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6232" y="2573005"/>
            <a:ext cx="2057067" cy="138622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065775" y="2565948"/>
            <a:ext cx="3009295" cy="1400629"/>
            <a:chOff x="1817032" y="1347123"/>
            <a:chExt cx="1579880" cy="735330"/>
          </a:xfrm>
        </p:grpSpPr>
        <p:sp>
          <p:nvSpPr>
            <p:cNvPr id="9" name="object 9"/>
            <p:cNvSpPr/>
            <p:nvPr/>
          </p:nvSpPr>
          <p:spPr>
            <a:xfrm>
              <a:off x="1817032" y="1714719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218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7072" y="1680811"/>
              <a:ext cx="79964" cy="678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69364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5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3172" y="1680810"/>
              <a:ext cx="79964" cy="6781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93136" y="1354714"/>
              <a:ext cx="480059" cy="720090"/>
            </a:xfrm>
            <a:custGeom>
              <a:avLst/>
              <a:gdLst/>
              <a:ahLst/>
              <a:cxnLst/>
              <a:rect l="l" t="t" r="r" b="b"/>
              <a:pathLst>
                <a:path w="480060" h="720089">
                  <a:moveTo>
                    <a:pt x="0" y="720008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720008"/>
                  </a:lnTo>
                  <a:lnTo>
                    <a:pt x="0" y="720008"/>
                  </a:lnTo>
                  <a:close/>
                </a:path>
                <a:path w="480060" h="720089">
                  <a:moveTo>
                    <a:pt x="180002" y="360004"/>
                  </a:moveTo>
                  <a:lnTo>
                    <a:pt x="479987" y="360004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6946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110940" y="4397487"/>
            <a:ext cx="2352524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image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features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89529" y="2919816"/>
            <a:ext cx="2233990" cy="650849"/>
          </a:xfrm>
          <a:prstGeom prst="rect">
            <a:avLst/>
          </a:prstGeom>
          <a:ln w="15183">
            <a:solidFill>
              <a:srgbClr val="000000"/>
            </a:solidFill>
          </a:ln>
        </p:spPr>
        <p:txBody>
          <a:bodyPr vert="horz" wrap="square" lIns="0" tIns="12095" rIns="0" bIns="0" rtlCol="0">
            <a:spAutoFit/>
          </a:bodyPr>
          <a:lstStyle/>
          <a:p>
            <a:pPr marL="217719" marR="203204" indent="266101">
              <a:lnSpc>
                <a:spcPts val="2571"/>
              </a:lnSpc>
              <a:spcBef>
                <a:spcPts val="95"/>
              </a:spcBef>
            </a:pPr>
            <a:r>
              <a:rPr sz="2095" spc="-19" dirty="0">
                <a:latin typeface="Tahoma"/>
                <a:cs typeface="Tahoma"/>
              </a:rPr>
              <a:t>transformer </a:t>
            </a:r>
            <a:r>
              <a:rPr sz="2095" spc="-105" dirty="0">
                <a:latin typeface="Tahoma"/>
                <a:cs typeface="Tahoma"/>
              </a:rPr>
              <a:t>encoder-</a:t>
            </a:r>
            <a:r>
              <a:rPr sz="2095" spc="-114" dirty="0">
                <a:latin typeface="Tahoma"/>
                <a:cs typeface="Tahoma"/>
              </a:rPr>
              <a:t>decoder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939320" y="3080240"/>
            <a:ext cx="372533" cy="372533"/>
            <a:chOff x="4900643" y="1617126"/>
            <a:chExt cx="195580" cy="195580"/>
          </a:xfrm>
        </p:grpSpPr>
        <p:sp>
          <p:nvSpPr>
            <p:cNvPr id="18" name="object 18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939320" y="2257366"/>
            <a:ext cx="372533" cy="783771"/>
            <a:chOff x="4900643" y="1185117"/>
            <a:chExt cx="195580" cy="411480"/>
          </a:xfrm>
        </p:grpSpPr>
        <p:sp>
          <p:nvSpPr>
            <p:cNvPr id="21" name="object 21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939320" y="3491678"/>
            <a:ext cx="372533" cy="783771"/>
            <a:chOff x="4900643" y="1833131"/>
            <a:chExt cx="195580" cy="411480"/>
          </a:xfrm>
        </p:grpSpPr>
        <p:sp>
          <p:nvSpPr>
            <p:cNvPr id="26" name="object 26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CC78BB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337071" y="3201544"/>
            <a:ext cx="616857" cy="129419"/>
            <a:chOff x="4584462" y="1680810"/>
            <a:chExt cx="323850" cy="67945"/>
          </a:xfrm>
        </p:grpSpPr>
        <p:sp>
          <p:nvSpPr>
            <p:cNvPr id="31" name="object 31"/>
            <p:cNvSpPr/>
            <p:nvPr/>
          </p:nvSpPr>
          <p:spPr>
            <a:xfrm>
              <a:off x="4584462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8270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920553" y="4399059"/>
            <a:ext cx="2409371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114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predictions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32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dirty="0"/>
              <a:t>DETR:</a:t>
            </a:r>
            <a:r>
              <a:rPr spc="48" dirty="0"/>
              <a:t> </a:t>
            </a:r>
            <a:r>
              <a:rPr spc="-48" dirty="0"/>
              <a:t>Rethinking</a:t>
            </a:r>
            <a:r>
              <a:rPr spc="57" dirty="0"/>
              <a:t> </a:t>
            </a:r>
            <a:r>
              <a:rPr spc="-57" dirty="0"/>
              <a:t>object</a:t>
            </a:r>
            <a:r>
              <a:rPr spc="57" dirty="0"/>
              <a:t> </a:t>
            </a:r>
            <a:r>
              <a:rPr spc="-5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56872" y="1942275"/>
            <a:ext cx="5925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i="1" spc="-67" dirty="0">
                <a:latin typeface="Arial"/>
                <a:cs typeface="Arial"/>
              </a:rPr>
              <a:t>Neural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95" dirty="0">
                <a:latin typeface="Arial"/>
                <a:cs typeface="Arial"/>
              </a:rPr>
              <a:t>machine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translation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spc="-38" dirty="0">
                <a:latin typeface="Tahoma"/>
                <a:cs typeface="Tahoma"/>
              </a:rPr>
              <a:t>from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features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5977" y="2924368"/>
            <a:ext cx="718457" cy="684590"/>
          </a:xfrm>
          <a:custGeom>
            <a:avLst/>
            <a:gdLst/>
            <a:ahLst/>
            <a:cxnLst/>
            <a:rect l="l" t="t" r="r" b="b"/>
            <a:pathLst>
              <a:path w="377189" h="359410">
                <a:moveTo>
                  <a:pt x="0" y="0"/>
                </a:moveTo>
                <a:lnTo>
                  <a:pt x="377068" y="83588"/>
                </a:lnTo>
                <a:lnTo>
                  <a:pt x="377068" y="275281"/>
                </a:lnTo>
                <a:lnTo>
                  <a:pt x="0" y="358869"/>
                </a:lnTo>
                <a:lnTo>
                  <a:pt x="0" y="0"/>
                </a:lnTo>
                <a:close/>
              </a:path>
            </a:pathLst>
          </a:custGeom>
          <a:ln w="151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6" name="object 6"/>
          <p:cNvSpPr txBox="1"/>
          <p:nvPr/>
        </p:nvSpPr>
        <p:spPr>
          <a:xfrm>
            <a:off x="4829750" y="3069768"/>
            <a:ext cx="591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CNN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6232" y="2573005"/>
            <a:ext cx="2057067" cy="138622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065775" y="2565948"/>
            <a:ext cx="3009295" cy="1400629"/>
            <a:chOff x="1817032" y="1347123"/>
            <a:chExt cx="1579880" cy="735330"/>
          </a:xfrm>
        </p:grpSpPr>
        <p:sp>
          <p:nvSpPr>
            <p:cNvPr id="9" name="object 9"/>
            <p:cNvSpPr/>
            <p:nvPr/>
          </p:nvSpPr>
          <p:spPr>
            <a:xfrm>
              <a:off x="1817032" y="1714719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218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7072" y="1680811"/>
              <a:ext cx="79964" cy="678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69364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5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3172" y="1680810"/>
              <a:ext cx="79964" cy="6781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93136" y="1354714"/>
              <a:ext cx="480059" cy="720090"/>
            </a:xfrm>
            <a:custGeom>
              <a:avLst/>
              <a:gdLst/>
              <a:ahLst/>
              <a:cxnLst/>
              <a:rect l="l" t="t" r="r" b="b"/>
              <a:pathLst>
                <a:path w="480060" h="720089">
                  <a:moveTo>
                    <a:pt x="0" y="720008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720008"/>
                  </a:lnTo>
                  <a:lnTo>
                    <a:pt x="0" y="720008"/>
                  </a:lnTo>
                  <a:close/>
                </a:path>
                <a:path w="480060" h="720089">
                  <a:moveTo>
                    <a:pt x="180002" y="360004"/>
                  </a:moveTo>
                  <a:lnTo>
                    <a:pt x="479987" y="360004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6946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08490" y="4397487"/>
            <a:ext cx="6103257" cy="897608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726617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image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features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175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86" dirty="0">
                <a:latin typeface="Tahoma"/>
                <a:cs typeface="Tahoma"/>
              </a:rPr>
              <a:t>End-</a:t>
            </a:r>
            <a:r>
              <a:rPr sz="2095" spc="-76" dirty="0">
                <a:latin typeface="Tahoma"/>
                <a:cs typeface="Tahoma"/>
              </a:rPr>
              <a:t>to-</a:t>
            </a:r>
            <a:r>
              <a:rPr sz="2095" spc="-38" dirty="0">
                <a:latin typeface="Tahoma"/>
                <a:cs typeface="Tahoma"/>
              </a:rPr>
              <a:t>end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parallel </a:t>
            </a: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prediction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89529" y="2919816"/>
            <a:ext cx="2233990" cy="650849"/>
          </a:xfrm>
          <a:prstGeom prst="rect">
            <a:avLst/>
          </a:prstGeom>
          <a:ln w="15183">
            <a:solidFill>
              <a:srgbClr val="000000"/>
            </a:solidFill>
          </a:ln>
        </p:spPr>
        <p:txBody>
          <a:bodyPr vert="horz" wrap="square" lIns="0" tIns="12095" rIns="0" bIns="0" rtlCol="0">
            <a:spAutoFit/>
          </a:bodyPr>
          <a:lstStyle/>
          <a:p>
            <a:pPr marL="217719" marR="203204" indent="266101">
              <a:lnSpc>
                <a:spcPts val="2571"/>
              </a:lnSpc>
              <a:spcBef>
                <a:spcPts val="95"/>
              </a:spcBef>
            </a:pPr>
            <a:r>
              <a:rPr sz="2095" spc="-19" dirty="0">
                <a:latin typeface="Tahoma"/>
                <a:cs typeface="Tahoma"/>
              </a:rPr>
              <a:t>transformer </a:t>
            </a:r>
            <a:r>
              <a:rPr sz="2095" spc="-105" dirty="0">
                <a:latin typeface="Tahoma"/>
                <a:cs typeface="Tahoma"/>
              </a:rPr>
              <a:t>encoder-</a:t>
            </a:r>
            <a:r>
              <a:rPr sz="2095" spc="-114" dirty="0">
                <a:latin typeface="Tahoma"/>
                <a:cs typeface="Tahoma"/>
              </a:rPr>
              <a:t>decoder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939320" y="3080240"/>
            <a:ext cx="372533" cy="372533"/>
            <a:chOff x="4900643" y="1617126"/>
            <a:chExt cx="195580" cy="195580"/>
          </a:xfrm>
        </p:grpSpPr>
        <p:sp>
          <p:nvSpPr>
            <p:cNvPr id="18" name="object 18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939320" y="2257366"/>
            <a:ext cx="372533" cy="783771"/>
            <a:chOff x="4900643" y="1185117"/>
            <a:chExt cx="195580" cy="411480"/>
          </a:xfrm>
        </p:grpSpPr>
        <p:sp>
          <p:nvSpPr>
            <p:cNvPr id="21" name="object 21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939320" y="3491678"/>
            <a:ext cx="372533" cy="783771"/>
            <a:chOff x="4900643" y="1833131"/>
            <a:chExt cx="195580" cy="411480"/>
          </a:xfrm>
        </p:grpSpPr>
        <p:sp>
          <p:nvSpPr>
            <p:cNvPr id="26" name="object 26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CC78BB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337071" y="3201544"/>
            <a:ext cx="616857" cy="129419"/>
            <a:chOff x="4584462" y="1680810"/>
            <a:chExt cx="323850" cy="67945"/>
          </a:xfrm>
        </p:grpSpPr>
        <p:sp>
          <p:nvSpPr>
            <p:cNvPr id="31" name="object 31"/>
            <p:cNvSpPr/>
            <p:nvPr/>
          </p:nvSpPr>
          <p:spPr>
            <a:xfrm>
              <a:off x="4584462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8270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920553" y="4399059"/>
            <a:ext cx="2409371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114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predictions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32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950285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dirty="0"/>
              <a:t>DETR:</a:t>
            </a:r>
            <a:r>
              <a:rPr spc="48" dirty="0"/>
              <a:t> </a:t>
            </a:r>
            <a:r>
              <a:rPr spc="-48" dirty="0"/>
              <a:t>Rethinking</a:t>
            </a:r>
            <a:r>
              <a:rPr spc="57" dirty="0"/>
              <a:t> </a:t>
            </a:r>
            <a:r>
              <a:rPr spc="-57" dirty="0"/>
              <a:t>object</a:t>
            </a:r>
            <a:r>
              <a:rPr spc="57" dirty="0"/>
              <a:t> </a:t>
            </a:r>
            <a:r>
              <a:rPr spc="-57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1456872" y="1942275"/>
            <a:ext cx="5925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i="1" spc="-67" dirty="0">
                <a:latin typeface="Arial"/>
                <a:cs typeface="Arial"/>
              </a:rPr>
              <a:t>Neural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95" dirty="0">
                <a:latin typeface="Arial"/>
                <a:cs typeface="Arial"/>
              </a:rPr>
              <a:t>machine</a:t>
            </a:r>
            <a:r>
              <a:rPr sz="2095" i="1" dirty="0">
                <a:latin typeface="Arial"/>
                <a:cs typeface="Arial"/>
              </a:rPr>
              <a:t> </a:t>
            </a:r>
            <a:r>
              <a:rPr sz="2095" i="1" spc="-38" dirty="0">
                <a:latin typeface="Arial"/>
                <a:cs typeface="Arial"/>
              </a:rPr>
              <a:t>translation</a:t>
            </a:r>
            <a:r>
              <a:rPr sz="2095" i="1" spc="38" dirty="0">
                <a:latin typeface="Arial"/>
                <a:cs typeface="Arial"/>
              </a:rPr>
              <a:t> </a:t>
            </a:r>
            <a:r>
              <a:rPr sz="2095" spc="-38" dirty="0">
                <a:latin typeface="Tahoma"/>
                <a:cs typeface="Tahoma"/>
              </a:rPr>
              <a:t>from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features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boxes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5977" y="2924368"/>
            <a:ext cx="718457" cy="684590"/>
          </a:xfrm>
          <a:custGeom>
            <a:avLst/>
            <a:gdLst/>
            <a:ahLst/>
            <a:cxnLst/>
            <a:rect l="l" t="t" r="r" b="b"/>
            <a:pathLst>
              <a:path w="377189" h="359410">
                <a:moveTo>
                  <a:pt x="0" y="0"/>
                </a:moveTo>
                <a:lnTo>
                  <a:pt x="377068" y="83588"/>
                </a:lnTo>
                <a:lnTo>
                  <a:pt x="377068" y="275281"/>
                </a:lnTo>
                <a:lnTo>
                  <a:pt x="0" y="358869"/>
                </a:lnTo>
                <a:lnTo>
                  <a:pt x="0" y="0"/>
                </a:lnTo>
                <a:close/>
              </a:path>
            </a:pathLst>
          </a:custGeom>
          <a:ln w="151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6" name="object 6"/>
          <p:cNvSpPr txBox="1"/>
          <p:nvPr/>
        </p:nvSpPr>
        <p:spPr>
          <a:xfrm>
            <a:off x="4829750" y="3069768"/>
            <a:ext cx="591457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48" dirty="0">
                <a:latin typeface="Tahoma"/>
                <a:cs typeface="Tahoma"/>
              </a:rPr>
              <a:t>CNN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6232" y="2573005"/>
            <a:ext cx="2057067" cy="138622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065775" y="2565948"/>
            <a:ext cx="3009295" cy="1400629"/>
            <a:chOff x="1817032" y="1347123"/>
            <a:chExt cx="1579880" cy="735330"/>
          </a:xfrm>
        </p:grpSpPr>
        <p:sp>
          <p:nvSpPr>
            <p:cNvPr id="9" name="object 9"/>
            <p:cNvSpPr/>
            <p:nvPr/>
          </p:nvSpPr>
          <p:spPr>
            <a:xfrm>
              <a:off x="1817032" y="1714719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218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7072" y="1680811"/>
              <a:ext cx="79964" cy="678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69364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5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3172" y="1680810"/>
              <a:ext cx="79964" cy="6781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93136" y="1354714"/>
              <a:ext cx="480059" cy="720090"/>
            </a:xfrm>
            <a:custGeom>
              <a:avLst/>
              <a:gdLst/>
              <a:ahLst/>
              <a:cxnLst/>
              <a:rect l="l" t="t" r="r" b="b"/>
              <a:pathLst>
                <a:path w="480060" h="720089">
                  <a:moveTo>
                    <a:pt x="0" y="720008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720008"/>
                  </a:lnTo>
                  <a:lnTo>
                    <a:pt x="0" y="720008"/>
                  </a:lnTo>
                  <a:close/>
                </a:path>
                <a:path w="480060" h="720089">
                  <a:moveTo>
                    <a:pt x="180002" y="360004"/>
                  </a:moveTo>
                  <a:lnTo>
                    <a:pt x="479987" y="360004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6946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08490" y="4397487"/>
            <a:ext cx="6103257" cy="1296948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726617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image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features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175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86" dirty="0">
                <a:latin typeface="Tahoma"/>
                <a:cs typeface="Tahoma"/>
              </a:rPr>
              <a:t>End-</a:t>
            </a:r>
            <a:r>
              <a:rPr sz="2095" spc="-76" dirty="0">
                <a:latin typeface="Tahoma"/>
                <a:cs typeface="Tahoma"/>
              </a:rPr>
              <a:t>to-</a:t>
            </a:r>
            <a:r>
              <a:rPr sz="2095" spc="-38" dirty="0">
                <a:latin typeface="Tahoma"/>
                <a:cs typeface="Tahoma"/>
              </a:rPr>
              <a:t>end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parallel </a:t>
            </a: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prediction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Global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124" dirty="0">
                <a:latin typeface="Tahoma"/>
                <a:cs typeface="Tahoma"/>
              </a:rPr>
              <a:t>scene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reasoning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89529" y="2919816"/>
            <a:ext cx="2233990" cy="650849"/>
          </a:xfrm>
          <a:prstGeom prst="rect">
            <a:avLst/>
          </a:prstGeom>
          <a:ln w="15183">
            <a:solidFill>
              <a:srgbClr val="000000"/>
            </a:solidFill>
          </a:ln>
        </p:spPr>
        <p:txBody>
          <a:bodyPr vert="horz" wrap="square" lIns="0" tIns="12095" rIns="0" bIns="0" rtlCol="0">
            <a:spAutoFit/>
          </a:bodyPr>
          <a:lstStyle/>
          <a:p>
            <a:pPr marL="217719" marR="203204" indent="266101">
              <a:lnSpc>
                <a:spcPts val="2571"/>
              </a:lnSpc>
              <a:spcBef>
                <a:spcPts val="95"/>
              </a:spcBef>
            </a:pPr>
            <a:r>
              <a:rPr sz="2095" spc="-19" dirty="0">
                <a:latin typeface="Tahoma"/>
                <a:cs typeface="Tahoma"/>
              </a:rPr>
              <a:t>transformer </a:t>
            </a:r>
            <a:r>
              <a:rPr sz="2095" spc="-105" dirty="0">
                <a:latin typeface="Tahoma"/>
                <a:cs typeface="Tahoma"/>
              </a:rPr>
              <a:t>encoder-</a:t>
            </a:r>
            <a:r>
              <a:rPr sz="2095" spc="-114" dirty="0">
                <a:latin typeface="Tahoma"/>
                <a:cs typeface="Tahoma"/>
              </a:rPr>
              <a:t>decoder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939320" y="3080240"/>
            <a:ext cx="372533" cy="372533"/>
            <a:chOff x="4900643" y="1617126"/>
            <a:chExt cx="195580" cy="195580"/>
          </a:xfrm>
        </p:grpSpPr>
        <p:sp>
          <p:nvSpPr>
            <p:cNvPr id="18" name="object 18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8234" y="162471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939320" y="2257366"/>
            <a:ext cx="372533" cy="783771"/>
            <a:chOff x="4900643" y="1185117"/>
            <a:chExt cx="195580" cy="411480"/>
          </a:xfrm>
        </p:grpSpPr>
        <p:sp>
          <p:nvSpPr>
            <p:cNvPr id="21" name="object 21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908234" y="1408713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908234" y="1192708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40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939320" y="3491678"/>
            <a:ext cx="372533" cy="783771"/>
            <a:chOff x="4900643" y="1833131"/>
            <a:chExt cx="195580" cy="411480"/>
          </a:xfrm>
        </p:grpSpPr>
        <p:sp>
          <p:nvSpPr>
            <p:cNvPr id="26" name="object 26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4908234" y="1840722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2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2"/>
                  </a:lnTo>
                  <a:lnTo>
                    <a:pt x="0" y="18000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solidFill>
              <a:srgbClr val="CC78BB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4908234" y="2056727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39" h="180339">
                  <a:moveTo>
                    <a:pt x="0" y="180001"/>
                  </a:moveTo>
                  <a:lnTo>
                    <a:pt x="0" y="0"/>
                  </a:lnTo>
                  <a:lnTo>
                    <a:pt x="180002" y="0"/>
                  </a:lnTo>
                  <a:lnTo>
                    <a:pt x="180002" y="180001"/>
                  </a:lnTo>
                  <a:lnTo>
                    <a:pt x="0" y="180001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337071" y="3201544"/>
            <a:ext cx="616857" cy="129419"/>
            <a:chOff x="4584462" y="1680810"/>
            <a:chExt cx="323850" cy="67945"/>
          </a:xfrm>
        </p:grpSpPr>
        <p:sp>
          <p:nvSpPr>
            <p:cNvPr id="31" name="object 31"/>
            <p:cNvSpPr/>
            <p:nvPr/>
          </p:nvSpPr>
          <p:spPr>
            <a:xfrm>
              <a:off x="4584462" y="171471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299985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8270" y="1680810"/>
              <a:ext cx="79964" cy="6781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920553" y="4399059"/>
            <a:ext cx="2409371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38" dirty="0">
                <a:latin typeface="Tahoma"/>
                <a:cs typeface="Tahoma"/>
              </a:rPr>
              <a:t>set</a:t>
            </a:r>
            <a:r>
              <a:rPr sz="2095" spc="-114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box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predictions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32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431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Streamlined 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detection</a:t>
            </a: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pipeline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059" y="1915640"/>
            <a:ext cx="7375806" cy="38910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33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4172" y="934283"/>
            <a:ext cx="4962676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33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standard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ResNet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from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torchvision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850894"/>
            <a:ext cx="5590419" cy="82799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33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standard</a:t>
            </a:r>
            <a:r>
              <a:rPr sz="2095" spc="-95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ResNet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from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torchvision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latin typeface="Tahoma"/>
                <a:cs typeface="Tahoma"/>
              </a:rPr>
              <a:t>Pretraining</a:t>
            </a:r>
            <a:r>
              <a:rPr sz="2095" spc="-105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on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Imagenet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key</a:t>
            </a:r>
            <a:r>
              <a:rPr sz="2095" spc="-48" dirty="0">
                <a:latin typeface="Tahoma"/>
                <a:cs typeface="Tahoma"/>
              </a:rPr>
              <a:t> (labels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or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38" dirty="0">
                <a:latin typeface="Tahoma"/>
                <a:cs typeface="Tahoma"/>
              </a:rPr>
              <a:t>SSL)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4172" y="946161"/>
            <a:ext cx="4282924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2D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sine/cosine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embeddings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376483"/>
            <a:ext cx="1291771" cy="2096105"/>
            <a:chOff x="950094" y="2297653"/>
            <a:chExt cx="678180" cy="11004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537845" cy="255904"/>
            </a:xfrm>
            <a:custGeom>
              <a:avLst/>
              <a:gdLst/>
              <a:ahLst/>
              <a:cxnLst/>
              <a:rect l="l" t="t" r="r" b="b"/>
              <a:pathLst>
                <a:path w="537844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  <a:path w="537844" h="255905">
                  <a:moveTo>
                    <a:pt x="270974" y="127683"/>
                  </a:moveTo>
                  <a:lnTo>
                    <a:pt x="537412" y="12768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431092" y="4012295"/>
            <a:ext cx="1336524" cy="868443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9559">
              <a:lnSpc>
                <a:spcPts val="2057"/>
              </a:lnSpc>
            </a:pPr>
            <a:r>
              <a:rPr sz="1714" spc="-19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  <a:p>
            <a:pPr>
              <a:spcBef>
                <a:spcPts val="943"/>
              </a:spcBef>
            </a:pPr>
            <a:endParaRPr sz="1714">
              <a:latin typeface="Tahoma"/>
              <a:cs typeface="Tahoma"/>
            </a:endParaRPr>
          </a:p>
          <a:p>
            <a:pPr marL="169337"/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8515" y="5229523"/>
            <a:ext cx="240044" cy="24004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203468" y="4772646"/>
            <a:ext cx="736600" cy="1045029"/>
            <a:chOff x="1364320" y="2505639"/>
            <a:chExt cx="386715" cy="548640"/>
          </a:xfrm>
        </p:grpSpPr>
        <p:sp>
          <p:nvSpPr>
            <p:cNvPr id="17" name="object 17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480729" y="5065666"/>
            <a:ext cx="1464733" cy="476504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6286" rIns="0" bIns="0" rtlCol="0">
            <a:spAutoFit/>
          </a:bodyPr>
          <a:lstStyle/>
          <a:p>
            <a:pPr marL="437856" marR="283034" indent="-141517">
              <a:spcBef>
                <a:spcPts val="286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3" name="object 23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66" name="object 66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2" name="object 72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89" name="object 89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96" name="object 96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38" name="object 138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8514870" y="5044238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9141079" y="5013132"/>
            <a:ext cx="465667" cy="270933"/>
          </a:xfrm>
          <a:custGeom>
            <a:avLst/>
            <a:gdLst/>
            <a:ahLst/>
            <a:cxnLst/>
            <a:rect l="l" t="t" r="r" b="b"/>
            <a:pathLst>
              <a:path w="244475" h="142239">
                <a:moveTo>
                  <a:pt x="0" y="141829"/>
                </a:moveTo>
                <a:lnTo>
                  <a:pt x="243870" y="141829"/>
                </a:lnTo>
                <a:lnTo>
                  <a:pt x="243870" y="0"/>
                </a:lnTo>
                <a:lnTo>
                  <a:pt x="0" y="0"/>
                </a:lnTo>
                <a:lnTo>
                  <a:pt x="0" y="141829"/>
                </a:lnTo>
                <a:close/>
              </a:path>
            </a:pathLst>
          </a:custGeom>
          <a:ln w="11427">
            <a:solidFill>
              <a:srgbClr val="DE8F05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45" name="object 145"/>
          <p:cNvSpPr txBox="1"/>
          <p:nvPr/>
        </p:nvSpPr>
        <p:spPr>
          <a:xfrm>
            <a:off x="9314478" y="4981686"/>
            <a:ext cx="142724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48" dirty="0">
                <a:latin typeface="Arial MT"/>
                <a:cs typeface="Arial MT"/>
              </a:rPr>
              <a:t>no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9226810" y="5076438"/>
            <a:ext cx="318105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object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9141079" y="5407152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29E73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48" name="object 148"/>
          <p:cNvSpPr txBox="1"/>
          <p:nvPr/>
        </p:nvSpPr>
        <p:spPr>
          <a:xfrm>
            <a:off x="9245690" y="5401276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9257926" y="5508882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1" name="object 151"/>
            <p:cNvSpPr/>
            <p:nvPr/>
          </p:nvSpPr>
          <p:spPr>
            <a:xfrm>
              <a:off x="4340370" y="2702808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8" name="object 158"/>
          <p:cNvGrpSpPr/>
          <p:nvPr/>
        </p:nvGrpSpPr>
        <p:grpSpPr>
          <a:xfrm>
            <a:off x="8503983" y="4609048"/>
            <a:ext cx="1112762" cy="1441752"/>
            <a:chOff x="4147091" y="2419750"/>
            <a:chExt cx="584200" cy="756920"/>
          </a:xfrm>
        </p:grpSpPr>
        <p:sp>
          <p:nvSpPr>
            <p:cNvPr id="159" name="object 159"/>
            <p:cNvSpPr/>
            <p:nvPr/>
          </p:nvSpPr>
          <p:spPr>
            <a:xfrm>
              <a:off x="4152806" y="3061515"/>
              <a:ext cx="182245" cy="109220"/>
            </a:xfrm>
            <a:custGeom>
              <a:avLst/>
              <a:gdLst/>
              <a:ahLst/>
              <a:cxnLst/>
              <a:rect l="l" t="t" r="r" b="b"/>
              <a:pathLst>
                <a:path w="182245" h="109219">
                  <a:moveTo>
                    <a:pt x="0" y="109167"/>
                  </a:moveTo>
                  <a:lnTo>
                    <a:pt x="181849" y="109167"/>
                  </a:lnTo>
                  <a:lnTo>
                    <a:pt x="181849" y="0"/>
                  </a:lnTo>
                  <a:lnTo>
                    <a:pt x="0" y="0"/>
                  </a:lnTo>
                  <a:lnTo>
                    <a:pt x="0" y="109167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481566" y="2425465"/>
              <a:ext cx="244475" cy="151130"/>
            </a:xfrm>
            <a:custGeom>
              <a:avLst/>
              <a:gdLst/>
              <a:ahLst/>
              <a:cxnLst/>
              <a:rect l="l" t="t" r="r" b="b"/>
              <a:pathLst>
                <a:path w="244475" h="151130">
                  <a:moveTo>
                    <a:pt x="0" y="150915"/>
                  </a:moveTo>
                  <a:lnTo>
                    <a:pt x="243870" y="150915"/>
                  </a:lnTo>
                  <a:lnTo>
                    <a:pt x="243870" y="0"/>
                  </a:lnTo>
                  <a:lnTo>
                    <a:pt x="0" y="0"/>
                  </a:lnTo>
                  <a:lnTo>
                    <a:pt x="0" y="150915"/>
                  </a:lnTo>
                  <a:close/>
                </a:path>
              </a:pathLst>
            </a:custGeom>
            <a:ln w="11427">
              <a:solidFill>
                <a:srgbClr val="0173B1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1" name="object 161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9141079" y="5800350"/>
            <a:ext cx="465667" cy="128240"/>
          </a:xfrm>
          <a:prstGeom prst="rect">
            <a:avLst/>
          </a:prstGeom>
          <a:ln w="11427">
            <a:solidFill>
              <a:srgbClr val="D45E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970"/>
              </a:lnSpc>
            </a:pPr>
            <a:r>
              <a:rPr sz="857" spc="-48" dirty="0">
                <a:latin typeface="Arial MT"/>
                <a:cs typeface="Arial MT"/>
              </a:rPr>
              <a:t>no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64" name="object 164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5" name="object 165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340370" y="3116098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1" name="object 171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3" name="object 173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6" name="object 186"/>
          <p:cNvSpPr txBox="1"/>
          <p:nvPr/>
        </p:nvSpPr>
        <p:spPr>
          <a:xfrm>
            <a:off x="8556801" y="5823407"/>
            <a:ext cx="262467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9202620" y="5846894"/>
            <a:ext cx="34229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19" dirty="0">
                <a:latin typeface="Arial MT"/>
                <a:cs typeface="Arial MT"/>
              </a:rPr>
              <a:t>object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862772"/>
            <a:ext cx="4379686" cy="82799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410037" indent="-337464">
              <a:spcBef>
                <a:spcPts val="827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2D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67" dirty="0">
                <a:latin typeface="Tahoma"/>
                <a:cs typeface="Tahoma"/>
              </a:rPr>
              <a:t>sine/cosine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embeddings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76" dirty="0">
                <a:latin typeface="Tahoma"/>
                <a:cs typeface="Tahoma"/>
              </a:rPr>
              <a:t>Embeddings</a:t>
            </a:r>
            <a:r>
              <a:rPr sz="2095" spc="-29" dirty="0">
                <a:latin typeface="Tahoma"/>
                <a:cs typeface="Tahoma"/>
              </a:rPr>
              <a:t> </a:t>
            </a:r>
            <a:r>
              <a:rPr sz="2095" spc="-124" dirty="0">
                <a:latin typeface="Tahoma"/>
                <a:cs typeface="Tahoma"/>
              </a:rPr>
              <a:t>are</a:t>
            </a:r>
            <a:r>
              <a:rPr sz="2095" spc="-19" dirty="0">
                <a:latin typeface="Tahoma"/>
                <a:cs typeface="Tahoma"/>
              </a:rPr>
              <a:t> </a:t>
            </a:r>
            <a:r>
              <a:rPr sz="2095" spc="-105" dirty="0">
                <a:latin typeface="Tahoma"/>
                <a:cs typeface="Tahoma"/>
              </a:rPr>
              <a:t>added</a:t>
            </a:r>
            <a:r>
              <a:rPr sz="2095" spc="-19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to</a:t>
            </a:r>
            <a:r>
              <a:rPr sz="2095" spc="-19" dirty="0">
                <a:latin typeface="Tahoma"/>
                <a:cs typeface="Tahoma"/>
              </a:rPr>
              <a:t> features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4171" y="934283"/>
            <a:ext cx="3751943" cy="649763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360445" marR="9676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36044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encoder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934282"/>
            <a:ext cx="4336143" cy="107693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408825" marR="544297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40882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encoder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Global</a:t>
            </a:r>
            <a:r>
              <a:rPr sz="2095" spc="-95" dirty="0">
                <a:latin typeface="Tahoma"/>
                <a:cs typeface="Tahoma"/>
              </a:rPr>
              <a:t> reasoning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through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934282"/>
            <a:ext cx="4336143" cy="147627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408825" marR="544297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40882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encoder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Global</a:t>
            </a:r>
            <a:r>
              <a:rPr sz="2095" spc="-95" dirty="0">
                <a:latin typeface="Tahoma"/>
                <a:cs typeface="Tahoma"/>
              </a:rPr>
              <a:t> reasoning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through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Starts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86" dirty="0">
                <a:latin typeface="Tahoma"/>
                <a:cs typeface="Tahoma"/>
              </a:rPr>
              <a:t>separating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instances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05671" y="964011"/>
            <a:ext cx="3612848" cy="1966686"/>
            <a:chOff x="3045477" y="506106"/>
            <a:chExt cx="1896745" cy="10325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6630" y="506106"/>
              <a:ext cx="1285544" cy="1032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23553" y="68465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25539" y="32905"/>
                  </a:move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lnTo>
                    <a:pt x="0" y="7366"/>
                  </a:lnTo>
                  <a:lnTo>
                    <a:pt x="7366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25539"/>
                  </a:lnTo>
                  <a:lnTo>
                    <a:pt x="25539" y="32905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" name="object 7"/>
            <p:cNvSpPr/>
            <p:nvPr/>
          </p:nvSpPr>
          <p:spPr>
            <a:xfrm>
              <a:off x="4723553" y="68465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0" y="16452"/>
                  </a:moveTo>
                  <a:lnTo>
                    <a:pt x="0" y="7366"/>
                  </a:lnTo>
                  <a:lnTo>
                    <a:pt x="7366" y="0"/>
                  </a:lnTo>
                  <a:lnTo>
                    <a:pt x="16452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28086" y="4818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16452"/>
                  </a:lnTo>
                  <a:lnTo>
                    <a:pt x="32905" y="25539"/>
                  </a:lnTo>
                  <a:lnTo>
                    <a:pt x="25539" y="32905"/>
                  </a:lnTo>
                  <a:lnTo>
                    <a:pt x="16452" y="32905"/>
                  </a:ln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" name="object 8"/>
            <p:cNvSpPr/>
            <p:nvPr/>
          </p:nvSpPr>
          <p:spPr>
            <a:xfrm>
              <a:off x="4311010" y="757714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25539" y="32905"/>
                  </a:move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lnTo>
                    <a:pt x="0" y="7366"/>
                  </a:lnTo>
                  <a:lnTo>
                    <a:pt x="7366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25539"/>
                  </a:lnTo>
                  <a:lnTo>
                    <a:pt x="25539" y="32905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4311010" y="757714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0" y="16452"/>
                  </a:moveTo>
                  <a:lnTo>
                    <a:pt x="0" y="7366"/>
                  </a:lnTo>
                  <a:lnTo>
                    <a:pt x="7366" y="0"/>
                  </a:lnTo>
                  <a:lnTo>
                    <a:pt x="16452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28086" y="4818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16452"/>
                  </a:lnTo>
                  <a:lnTo>
                    <a:pt x="32905" y="25539"/>
                  </a:lnTo>
                  <a:lnTo>
                    <a:pt x="25539" y="32905"/>
                  </a:lnTo>
                  <a:lnTo>
                    <a:pt x="16452" y="32905"/>
                  </a:ln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58144" y="1128115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5539" y="32905"/>
                  </a:move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lnTo>
                    <a:pt x="0" y="7366"/>
                  </a:lnTo>
                  <a:lnTo>
                    <a:pt x="7366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25539"/>
                  </a:lnTo>
                  <a:lnTo>
                    <a:pt x="25539" y="32905"/>
                  </a:lnTo>
                  <a:close/>
                </a:path>
              </a:pathLst>
            </a:custGeom>
            <a:solidFill>
              <a:srgbClr val="FFE499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4158144" y="1128115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0" y="16452"/>
                  </a:moveTo>
                  <a:lnTo>
                    <a:pt x="0" y="7366"/>
                  </a:lnTo>
                  <a:lnTo>
                    <a:pt x="7366" y="0"/>
                  </a:lnTo>
                  <a:lnTo>
                    <a:pt x="16452" y="0"/>
                  </a:lnTo>
                  <a:lnTo>
                    <a:pt x="20816" y="0"/>
                  </a:lnTo>
                  <a:lnTo>
                    <a:pt x="25001" y="1733"/>
                  </a:lnTo>
                  <a:lnTo>
                    <a:pt x="28086" y="4818"/>
                  </a:lnTo>
                  <a:lnTo>
                    <a:pt x="31172" y="7904"/>
                  </a:lnTo>
                  <a:lnTo>
                    <a:pt x="32905" y="12089"/>
                  </a:lnTo>
                  <a:lnTo>
                    <a:pt x="32905" y="16452"/>
                  </a:lnTo>
                  <a:lnTo>
                    <a:pt x="32905" y="25539"/>
                  </a:lnTo>
                  <a:lnTo>
                    <a:pt x="25539" y="32905"/>
                  </a:lnTo>
                  <a:lnTo>
                    <a:pt x="16452" y="32905"/>
                  </a:lnTo>
                  <a:lnTo>
                    <a:pt x="7366" y="32905"/>
                  </a:lnTo>
                  <a:lnTo>
                    <a:pt x="0" y="25539"/>
                  </a:lnTo>
                  <a:lnTo>
                    <a:pt x="0" y="16452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7735" y="750291"/>
              <a:ext cx="448067" cy="622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24718" y="766296"/>
              <a:ext cx="353060" cy="20320"/>
            </a:xfrm>
            <a:custGeom>
              <a:avLst/>
              <a:gdLst/>
              <a:ahLst/>
              <a:cxnLst/>
              <a:rect l="l" t="t" r="r" b="b"/>
              <a:pathLst>
                <a:path w="353060" h="20320">
                  <a:moveTo>
                    <a:pt x="352928" y="20001"/>
                  </a:moveTo>
                  <a:lnTo>
                    <a:pt x="288363" y="19131"/>
                  </a:lnTo>
                  <a:lnTo>
                    <a:pt x="237470" y="16836"/>
                  </a:lnTo>
                  <a:lnTo>
                    <a:pt x="195692" y="13592"/>
                  </a:lnTo>
                  <a:lnTo>
                    <a:pt x="140147" y="7984"/>
                  </a:lnTo>
                  <a:lnTo>
                    <a:pt x="121252" y="6154"/>
                  </a:lnTo>
                  <a:lnTo>
                    <a:pt x="79474" y="2910"/>
                  </a:lnTo>
                  <a:lnTo>
                    <a:pt x="28582" y="616"/>
                  </a:lnTo>
                  <a:lnTo>
                    <a:pt x="13900" y="246"/>
                  </a:lnTo>
                  <a:lnTo>
                    <a:pt x="11378" y="192"/>
                  </a:lnTo>
                  <a:lnTo>
                    <a:pt x="8817" y="142"/>
                  </a:lnTo>
                  <a:lnTo>
                    <a:pt x="6217" y="97"/>
                  </a:lnTo>
                  <a:lnTo>
                    <a:pt x="0" y="0"/>
                  </a:lnTo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3704084" y="754571"/>
              <a:ext cx="33020" cy="24130"/>
            </a:xfrm>
            <a:custGeom>
              <a:avLst/>
              <a:gdLst/>
              <a:ahLst/>
              <a:cxnLst/>
              <a:rect l="l" t="t" r="r" b="b"/>
              <a:pathLst>
                <a:path w="33020" h="24129">
                  <a:moveTo>
                    <a:pt x="32358" y="23615"/>
                  </a:moveTo>
                  <a:lnTo>
                    <a:pt x="0" y="11578"/>
                  </a:lnTo>
                  <a:lnTo>
                    <a:pt x="32525" y="0"/>
                  </a:lnTo>
                  <a:lnTo>
                    <a:pt x="20633" y="11724"/>
                  </a:lnTo>
                  <a:lnTo>
                    <a:pt x="32358" y="23615"/>
                  </a:lnTo>
                  <a:close/>
                </a:path>
              </a:pathLst>
            </a:custGeom>
            <a:solidFill>
              <a:srgbClr val="FFAB4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3704084" y="754571"/>
              <a:ext cx="33020" cy="24130"/>
            </a:xfrm>
            <a:custGeom>
              <a:avLst/>
              <a:gdLst/>
              <a:ahLst/>
              <a:cxnLst/>
              <a:rect l="l" t="t" r="r" b="b"/>
              <a:pathLst>
                <a:path w="33020" h="24129">
                  <a:moveTo>
                    <a:pt x="20633" y="11724"/>
                  </a:moveTo>
                  <a:lnTo>
                    <a:pt x="32525" y="0"/>
                  </a:lnTo>
                  <a:lnTo>
                    <a:pt x="0" y="11578"/>
                  </a:lnTo>
                  <a:lnTo>
                    <a:pt x="32358" y="23615"/>
                  </a:lnTo>
                  <a:lnTo>
                    <a:pt x="20633" y="11724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7705" y="1128818"/>
              <a:ext cx="511438" cy="17585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24672" y="1144568"/>
              <a:ext cx="433705" cy="133350"/>
            </a:xfrm>
            <a:custGeom>
              <a:avLst/>
              <a:gdLst/>
              <a:ahLst/>
              <a:cxnLst/>
              <a:rect l="l" t="t" r="r" b="b"/>
              <a:pathLst>
                <a:path w="433704" h="133350">
                  <a:moveTo>
                    <a:pt x="433472" y="0"/>
                  </a:moveTo>
                  <a:lnTo>
                    <a:pt x="369632" y="3747"/>
                  </a:lnTo>
                  <a:lnTo>
                    <a:pt x="317059" y="13920"/>
                  </a:lnTo>
                  <a:lnTo>
                    <a:pt x="272935" y="28912"/>
                  </a:lnTo>
                  <a:lnTo>
                    <a:pt x="234443" y="47116"/>
                  </a:lnTo>
                  <a:lnTo>
                    <a:pt x="198766" y="66926"/>
                  </a:lnTo>
                  <a:lnTo>
                    <a:pt x="176647" y="79410"/>
                  </a:lnTo>
                  <a:lnTo>
                    <a:pt x="153838" y="91501"/>
                  </a:lnTo>
                  <a:lnTo>
                    <a:pt x="103407" y="112939"/>
                  </a:lnTo>
                  <a:lnTo>
                    <a:pt x="58663" y="125071"/>
                  </a:lnTo>
                  <a:lnTo>
                    <a:pt x="14974" y="131530"/>
                  </a:lnTo>
                  <a:lnTo>
                    <a:pt x="515" y="132696"/>
                  </a:lnTo>
                  <a:lnTo>
                    <a:pt x="0" y="132729"/>
                  </a:lnTo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704048" y="1265126"/>
              <a:ext cx="33020" cy="24130"/>
            </a:xfrm>
            <a:custGeom>
              <a:avLst/>
              <a:gdLst/>
              <a:ahLst/>
              <a:cxnLst/>
              <a:rect l="l" t="t" r="r" b="b"/>
              <a:pathLst>
                <a:path w="33020" h="24130">
                  <a:moveTo>
                    <a:pt x="32795" y="23604"/>
                  </a:moveTo>
                  <a:lnTo>
                    <a:pt x="0" y="12816"/>
                  </a:lnTo>
                  <a:lnTo>
                    <a:pt x="32057" y="0"/>
                  </a:lnTo>
                  <a:lnTo>
                    <a:pt x="20624" y="12171"/>
                  </a:lnTo>
                  <a:lnTo>
                    <a:pt x="32795" y="23604"/>
                  </a:lnTo>
                  <a:close/>
                </a:path>
              </a:pathLst>
            </a:custGeom>
            <a:solidFill>
              <a:srgbClr val="FFAB4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3704048" y="1265126"/>
              <a:ext cx="33020" cy="24130"/>
            </a:xfrm>
            <a:custGeom>
              <a:avLst/>
              <a:gdLst/>
              <a:ahLst/>
              <a:cxnLst/>
              <a:rect l="l" t="t" r="r" b="b"/>
              <a:pathLst>
                <a:path w="33020" h="24130">
                  <a:moveTo>
                    <a:pt x="20624" y="12171"/>
                  </a:moveTo>
                  <a:lnTo>
                    <a:pt x="32057" y="0"/>
                  </a:lnTo>
                  <a:lnTo>
                    <a:pt x="0" y="12816"/>
                  </a:lnTo>
                  <a:lnTo>
                    <a:pt x="32795" y="23604"/>
                  </a:lnTo>
                  <a:lnTo>
                    <a:pt x="20624" y="12171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2915" y="758417"/>
              <a:ext cx="605607" cy="5462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343915" y="774167"/>
              <a:ext cx="528320" cy="501650"/>
            </a:xfrm>
            <a:custGeom>
              <a:avLst/>
              <a:gdLst/>
              <a:ahLst/>
              <a:cxnLst/>
              <a:rect l="l" t="t" r="r" b="b"/>
              <a:pathLst>
                <a:path w="528320" h="501650">
                  <a:moveTo>
                    <a:pt x="0" y="0"/>
                  </a:moveTo>
                  <a:lnTo>
                    <a:pt x="49674" y="5662"/>
                  </a:lnTo>
                  <a:lnTo>
                    <a:pt x="93569" y="21666"/>
                  </a:lnTo>
                  <a:lnTo>
                    <a:pt x="132511" y="46534"/>
                  </a:lnTo>
                  <a:lnTo>
                    <a:pt x="167324" y="78788"/>
                  </a:lnTo>
                  <a:lnTo>
                    <a:pt x="198835" y="116951"/>
                  </a:lnTo>
                  <a:lnTo>
                    <a:pt x="227870" y="159546"/>
                  </a:lnTo>
                  <a:lnTo>
                    <a:pt x="255252" y="205096"/>
                  </a:lnTo>
                  <a:lnTo>
                    <a:pt x="281809" y="252123"/>
                  </a:lnTo>
                  <a:lnTo>
                    <a:pt x="308366" y="299149"/>
                  </a:lnTo>
                  <a:lnTo>
                    <a:pt x="335748" y="344699"/>
                  </a:lnTo>
                  <a:lnTo>
                    <a:pt x="364781" y="387294"/>
                  </a:lnTo>
                  <a:lnTo>
                    <a:pt x="396290" y="425457"/>
                  </a:lnTo>
                  <a:lnTo>
                    <a:pt x="431102" y="457711"/>
                  </a:lnTo>
                  <a:lnTo>
                    <a:pt x="470042" y="482579"/>
                  </a:lnTo>
                  <a:lnTo>
                    <a:pt x="513935" y="498583"/>
                  </a:lnTo>
                  <a:lnTo>
                    <a:pt x="527286" y="501284"/>
                  </a:lnTo>
                  <a:lnTo>
                    <a:pt x="527739" y="501359"/>
                  </a:lnTo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858938" y="1262809"/>
              <a:ext cx="33655" cy="24130"/>
            </a:xfrm>
            <a:custGeom>
              <a:avLst/>
              <a:gdLst/>
              <a:ahLst/>
              <a:cxnLst/>
              <a:rect l="l" t="t" r="r" b="b"/>
              <a:pathLst>
                <a:path w="33654" h="24130">
                  <a:moveTo>
                    <a:pt x="0" y="23540"/>
                  </a:moveTo>
                  <a:lnTo>
                    <a:pt x="12717" y="12717"/>
                  </a:lnTo>
                  <a:lnTo>
                    <a:pt x="1894" y="0"/>
                  </a:lnTo>
                  <a:lnTo>
                    <a:pt x="33285" y="14372"/>
                  </a:lnTo>
                  <a:lnTo>
                    <a:pt x="0" y="23540"/>
                  </a:lnTo>
                  <a:close/>
                </a:path>
              </a:pathLst>
            </a:custGeom>
            <a:solidFill>
              <a:srgbClr val="FFAB4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858938" y="1262809"/>
              <a:ext cx="33655" cy="24130"/>
            </a:xfrm>
            <a:custGeom>
              <a:avLst/>
              <a:gdLst/>
              <a:ahLst/>
              <a:cxnLst/>
              <a:rect l="l" t="t" r="r" b="b"/>
              <a:pathLst>
                <a:path w="33654" h="24130">
                  <a:moveTo>
                    <a:pt x="12717" y="12717"/>
                  </a:moveTo>
                  <a:lnTo>
                    <a:pt x="0" y="23540"/>
                  </a:lnTo>
                  <a:lnTo>
                    <a:pt x="33285" y="14372"/>
                  </a:lnTo>
                  <a:lnTo>
                    <a:pt x="1894" y="0"/>
                  </a:lnTo>
                  <a:lnTo>
                    <a:pt x="12717" y="12717"/>
                  </a:lnTo>
                  <a:close/>
                </a:path>
              </a:pathLst>
            </a:custGeom>
            <a:ln w="10499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5458" y="685356"/>
              <a:ext cx="193050" cy="10698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1208" y="695856"/>
              <a:ext cx="146414" cy="7917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5478" y="1022178"/>
              <a:ext cx="643260" cy="5124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45477" y="509822"/>
              <a:ext cx="643260" cy="51249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457802" y="1764847"/>
            <a:ext cx="1112762" cy="328057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667" spc="19" dirty="0">
                <a:solidFill>
                  <a:srgbClr val="FFFFFF"/>
                </a:solidFill>
                <a:latin typeface="Courier New"/>
                <a:cs typeface="Courier New"/>
              </a:rPr>
              <a:t>Attention(220,</a:t>
            </a:r>
            <a:r>
              <a:rPr sz="667" spc="21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667" spc="-38" dirty="0">
                <a:solidFill>
                  <a:srgbClr val="FFFFFF"/>
                </a:solidFill>
                <a:latin typeface="Courier New"/>
                <a:cs typeface="Courier New"/>
              </a:rPr>
              <a:t>350)</a:t>
            </a:r>
            <a:endParaRPr sz="667">
              <a:latin typeface="Courier New"/>
              <a:cs typeface="Courier New"/>
            </a:endParaRPr>
          </a:p>
          <a:p>
            <a:pPr marL="24191">
              <a:spcBef>
                <a:spcPts val="714"/>
              </a:spcBef>
            </a:pPr>
            <a:r>
              <a:rPr sz="667" spc="19" dirty="0">
                <a:solidFill>
                  <a:srgbClr val="FFFFFF"/>
                </a:solidFill>
                <a:latin typeface="Courier New"/>
                <a:cs typeface="Courier New"/>
              </a:rPr>
              <a:t>Attention(500,</a:t>
            </a:r>
            <a:r>
              <a:rPr sz="667" spc="21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667" spc="-38" dirty="0">
                <a:solidFill>
                  <a:srgbClr val="FFFFFF"/>
                </a:solidFill>
                <a:latin typeface="Courier New"/>
                <a:cs typeface="Courier New"/>
              </a:rPr>
              <a:t>400)</a:t>
            </a:r>
            <a:endParaRPr sz="667">
              <a:latin typeface="Courier New"/>
              <a:cs typeface="Courier New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52457" y="971090"/>
            <a:ext cx="1225257" cy="976175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023023" y="1762696"/>
            <a:ext cx="1112762" cy="135633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667" spc="19" dirty="0">
                <a:solidFill>
                  <a:srgbClr val="FFFFFF"/>
                </a:solidFill>
                <a:latin typeface="Courier New"/>
                <a:cs typeface="Courier New"/>
              </a:rPr>
              <a:t>Attention(150,</a:t>
            </a:r>
            <a:r>
              <a:rPr sz="667" spc="21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667" spc="-38" dirty="0">
                <a:solidFill>
                  <a:srgbClr val="FFFFFF"/>
                </a:solidFill>
                <a:latin typeface="Courier New"/>
                <a:cs typeface="Courier New"/>
              </a:rPr>
              <a:t>850)</a:t>
            </a:r>
            <a:endParaRPr sz="667">
              <a:latin typeface="Courier New"/>
              <a:cs typeface="Courier New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590872" y="962701"/>
            <a:ext cx="3587448" cy="1969105"/>
            <a:chOff x="3667708" y="505418"/>
            <a:chExt cx="1883410" cy="103378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07540" y="1022175"/>
              <a:ext cx="643262" cy="51249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67696" y="505421"/>
              <a:ext cx="1265555" cy="1033780"/>
            </a:xfrm>
            <a:custGeom>
              <a:avLst/>
              <a:gdLst/>
              <a:ahLst/>
              <a:cxnLst/>
              <a:rect l="l" t="t" r="r" b="b"/>
              <a:pathLst>
                <a:path w="1265554" h="1033780">
                  <a:moveTo>
                    <a:pt x="21005" y="0"/>
                  </a:moveTo>
                  <a:lnTo>
                    <a:pt x="0" y="0"/>
                  </a:lnTo>
                  <a:lnTo>
                    <a:pt x="0" y="1033208"/>
                  </a:lnTo>
                  <a:lnTo>
                    <a:pt x="21005" y="1033208"/>
                  </a:lnTo>
                  <a:lnTo>
                    <a:pt x="21005" y="0"/>
                  </a:lnTo>
                  <a:close/>
                </a:path>
                <a:path w="1265554" h="1033780">
                  <a:moveTo>
                    <a:pt x="1265529" y="0"/>
                  </a:moveTo>
                  <a:lnTo>
                    <a:pt x="1244523" y="0"/>
                  </a:lnTo>
                  <a:lnTo>
                    <a:pt x="1244523" y="1033208"/>
                  </a:lnTo>
                  <a:lnTo>
                    <a:pt x="1265529" y="1033208"/>
                  </a:lnTo>
                  <a:lnTo>
                    <a:pt x="1265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974649" y="2575645"/>
            <a:ext cx="1360714" cy="34444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72573">
              <a:spcBef>
                <a:spcPts val="171"/>
              </a:spcBef>
            </a:pPr>
            <a:r>
              <a:rPr sz="667" spc="19" dirty="0">
                <a:solidFill>
                  <a:srgbClr val="FFFFFF"/>
                </a:solidFill>
                <a:latin typeface="Courier New"/>
                <a:cs typeface="Courier New"/>
              </a:rPr>
              <a:t>Attention(220,</a:t>
            </a:r>
            <a:r>
              <a:rPr sz="667" spc="13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667" spc="19" dirty="0">
                <a:solidFill>
                  <a:srgbClr val="FFFFFF"/>
                </a:solidFill>
                <a:latin typeface="Courier New"/>
                <a:cs typeface="Courier New"/>
              </a:rPr>
              <a:t>530)</a:t>
            </a:r>
            <a:r>
              <a:rPr sz="667" spc="352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143" spc="-143" baseline="-15151" dirty="0">
                <a:latin typeface="Tahoma"/>
                <a:cs typeface="Tahoma"/>
              </a:rPr>
              <a:t>;</a:t>
            </a:r>
            <a:endParaRPr sz="3143" baseline="-15151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43" name="object 43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49" name="object 49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53" name="object 53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60" name="object 6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2" name="object 72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5" name="object 9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103" name="object 10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126" name="object 126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33" name="object 13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3" name="object 173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4" name="object 174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75" name="object 175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9" name="object 179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80" name="object 180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1" name="object 181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82" name="object 182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83" name="object 18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8" name="object 188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90" name="object 190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92" name="object 192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3" name="object 193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94" name="object 194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99" name="object 199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200" name="object 200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201" name="object 201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14" name="object 214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4171" y="934283"/>
            <a:ext cx="3751943" cy="649763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360445" marR="9676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36044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decoder;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2" name="object 12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18" name="object 18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2" name="object 22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29" name="object 29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2" name="object 72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3" name="object 73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4" name="object 74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5" name="object 95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2" name="object 102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4" name="object 144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49" name="object 149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0" name="object 150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2" name="object 152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59" name="object 159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1" name="object 161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2" name="object 162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3" name="object 163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8" name="object 168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0" name="object 170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596896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934282"/>
            <a:ext cx="4038600" cy="107693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408825" marR="246746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40882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decoder;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Attention</a:t>
            </a:r>
            <a:r>
              <a:rPr sz="2095" spc="-86" dirty="0">
                <a:latin typeface="Tahoma"/>
                <a:cs typeface="Tahoma"/>
              </a:rPr>
              <a:t> focuses </a:t>
            </a:r>
            <a:r>
              <a:rPr sz="2095" spc="-19" dirty="0">
                <a:latin typeface="Tahoma"/>
                <a:cs typeface="Tahoma"/>
              </a:rPr>
              <a:t>on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extremities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8180" y="722924"/>
            <a:ext cx="3360051" cy="23041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63974" y="2738964"/>
            <a:ext cx="122162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95" dirty="0">
                <a:latin typeface="Tahoma"/>
                <a:cs typeface="Tahoma"/>
              </a:rPr>
              <a:t>;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4" name="object 14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20" name="object 20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4" name="object 24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31" name="object 31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4" name="object 74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7" name="object 97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4" name="object 104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6" name="object 146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0" name="object 150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51" name="object 151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" name="object 152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4" name="object 154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61" name="object 161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3" name="object 163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4" name="object 164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5" name="object 165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0" name="object 170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2" name="object 172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5" name="object 185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5791" y="934282"/>
            <a:ext cx="4432905" cy="181149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408825" marR="642270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408825" algn="l"/>
              </a:tabLst>
            </a:pPr>
            <a:r>
              <a:rPr sz="2095" dirty="0">
                <a:latin typeface="Tahoma"/>
                <a:cs typeface="Tahoma"/>
              </a:rPr>
              <a:t>We</a:t>
            </a:r>
            <a:r>
              <a:rPr sz="2095" spc="-152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use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6</a:t>
            </a:r>
            <a:r>
              <a:rPr sz="2095" spc="-95" dirty="0">
                <a:latin typeface="Tahoma"/>
                <a:cs typeface="Tahoma"/>
              </a:rPr>
              <a:t> layers</a:t>
            </a:r>
            <a:r>
              <a:rPr sz="2095" spc="-6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of</a:t>
            </a:r>
            <a:r>
              <a:rPr sz="2095" spc="-95" dirty="0">
                <a:latin typeface="Tahoma"/>
                <a:cs typeface="Tahoma"/>
              </a:rPr>
              <a:t> transformer </a:t>
            </a:r>
            <a:r>
              <a:rPr sz="2095" spc="-19" dirty="0">
                <a:latin typeface="Tahoma"/>
                <a:cs typeface="Tahoma"/>
              </a:rPr>
              <a:t>decoder;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19" dirty="0">
                <a:latin typeface="Tahoma"/>
                <a:cs typeface="Tahoma"/>
              </a:rPr>
              <a:t>Attention</a:t>
            </a:r>
            <a:r>
              <a:rPr sz="2095" spc="-86" dirty="0">
                <a:latin typeface="Tahoma"/>
                <a:cs typeface="Tahoma"/>
              </a:rPr>
              <a:t> focuses </a:t>
            </a:r>
            <a:r>
              <a:rPr sz="2095" spc="-19" dirty="0">
                <a:latin typeface="Tahoma"/>
                <a:cs typeface="Tahoma"/>
              </a:rPr>
              <a:t>on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extremities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latin typeface="Tahoma"/>
                <a:cs typeface="Tahoma"/>
              </a:rPr>
              <a:t>Predictions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24" dirty="0">
                <a:latin typeface="Tahoma"/>
                <a:cs typeface="Tahoma"/>
              </a:rPr>
              <a:t>are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refined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at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each</a:t>
            </a:r>
            <a:r>
              <a:rPr sz="2095" spc="-38" dirty="0">
                <a:latin typeface="Tahoma"/>
                <a:cs typeface="Tahoma"/>
              </a:rPr>
              <a:t> layer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171" dirty="0">
                <a:latin typeface="Arial Black"/>
                <a:cs typeface="Arial Black"/>
              </a:rPr>
              <a:t>in</a:t>
            </a:r>
            <a:r>
              <a:rPr sz="2095" dirty="0">
                <a:latin typeface="Arial Black"/>
                <a:cs typeface="Arial Black"/>
              </a:rPr>
              <a:t> </a:t>
            </a:r>
            <a:r>
              <a:rPr sz="2095" spc="-19" dirty="0">
                <a:latin typeface="Arial Black"/>
                <a:cs typeface="Arial Black"/>
              </a:rPr>
              <a:t>parallel</a:t>
            </a:r>
            <a:endParaRPr sz="2095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8180" y="722924"/>
            <a:ext cx="3360051" cy="23041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63974" y="2738964"/>
            <a:ext cx="122162" cy="34438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2095" spc="-95" dirty="0">
                <a:latin typeface="Tahoma"/>
                <a:cs typeface="Tahoma"/>
              </a:rPr>
              <a:t>;</a:t>
            </a:r>
            <a:endParaRPr sz="2095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14465" y="4520366"/>
            <a:ext cx="1083733" cy="1952171"/>
            <a:chOff x="950094" y="2373192"/>
            <a:chExt cx="568960" cy="1024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297" y="2906272"/>
              <a:ext cx="284513" cy="2844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558" y="2935011"/>
              <a:ext cx="284513" cy="2844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4819" y="2963750"/>
              <a:ext cx="284513" cy="2844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5809" y="2858855"/>
              <a:ext cx="557530" cy="533400"/>
            </a:xfrm>
            <a:custGeom>
              <a:avLst/>
              <a:gdLst/>
              <a:ahLst/>
              <a:cxnLst/>
              <a:rect l="l" t="t" r="r" b="b"/>
              <a:pathLst>
                <a:path w="557530" h="533400">
                  <a:moveTo>
                    <a:pt x="557487" y="533024"/>
                  </a:moveTo>
                  <a:lnTo>
                    <a:pt x="557487" y="0"/>
                  </a:lnTo>
                  <a:lnTo>
                    <a:pt x="0" y="0"/>
                  </a:lnTo>
                  <a:lnTo>
                    <a:pt x="0" y="533024"/>
                  </a:lnTo>
                  <a:lnTo>
                    <a:pt x="557487" y="533024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3015" y="2378907"/>
              <a:ext cx="265430" cy="255904"/>
            </a:xfrm>
            <a:custGeom>
              <a:avLst/>
              <a:gdLst/>
              <a:ahLst/>
              <a:cxnLst/>
              <a:rect l="l" t="t" r="r" b="b"/>
              <a:pathLst>
                <a:path w="265430" h="255905">
                  <a:moveTo>
                    <a:pt x="0" y="0"/>
                  </a:moveTo>
                  <a:lnTo>
                    <a:pt x="265216" y="58793"/>
                  </a:lnTo>
                  <a:lnTo>
                    <a:pt x="265216" y="196587"/>
                  </a:lnTo>
                  <a:lnTo>
                    <a:pt x="0" y="255380"/>
                  </a:lnTo>
                  <a:lnTo>
                    <a:pt x="0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76328" y="4631939"/>
            <a:ext cx="422124" cy="24435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429" spc="-48" dirty="0">
                <a:latin typeface="Tahoma"/>
                <a:cs typeface="Tahoma"/>
              </a:rPr>
              <a:t>CNN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39572" y="4376483"/>
            <a:ext cx="667657" cy="797076"/>
            <a:chOff x="1278275" y="2297653"/>
            <a:chExt cx="350520" cy="418465"/>
          </a:xfrm>
        </p:grpSpPr>
        <p:sp>
          <p:nvSpPr>
            <p:cNvPr id="14" name="object 14"/>
            <p:cNvSpPr/>
            <p:nvPr/>
          </p:nvSpPr>
          <p:spPr>
            <a:xfrm>
              <a:off x="1283990" y="2506591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437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13858" y="2486783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8331" y="2303368"/>
              <a:ext cx="54610" cy="407034"/>
            </a:xfrm>
            <a:custGeom>
              <a:avLst/>
              <a:gdLst/>
              <a:ahLst/>
              <a:cxnLst/>
              <a:rect l="l" t="t" r="r" b="b"/>
              <a:pathLst>
                <a:path w="54609" h="407035">
                  <a:moveTo>
                    <a:pt x="0" y="406446"/>
                  </a:moveTo>
                  <a:lnTo>
                    <a:pt x="0" y="0"/>
                  </a:lnTo>
                  <a:lnTo>
                    <a:pt x="54187" y="0"/>
                  </a:lnTo>
                  <a:lnTo>
                    <a:pt x="54187" y="406446"/>
                  </a:lnTo>
                  <a:lnTo>
                    <a:pt x="0" y="406446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57364" y="3987731"/>
            <a:ext cx="916819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Backbone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420206" y="4001409"/>
            <a:ext cx="1688495" cy="1468362"/>
            <a:chOff x="953108" y="2100740"/>
            <a:chExt cx="886460" cy="770890"/>
          </a:xfrm>
        </p:grpSpPr>
        <p:sp>
          <p:nvSpPr>
            <p:cNvPr id="20" name="object 20"/>
            <p:cNvSpPr/>
            <p:nvPr/>
          </p:nvSpPr>
          <p:spPr>
            <a:xfrm>
              <a:off x="958823" y="2106455"/>
              <a:ext cx="701675" cy="657860"/>
            </a:xfrm>
            <a:custGeom>
              <a:avLst/>
              <a:gdLst/>
              <a:ahLst/>
              <a:cxnLst/>
              <a:rect l="l" t="t" r="r" b="b"/>
              <a:pathLst>
                <a:path w="701675" h="657860">
                  <a:moveTo>
                    <a:pt x="701257" y="657551"/>
                  </a:moveTo>
                  <a:lnTo>
                    <a:pt x="701257" y="0"/>
                  </a:lnTo>
                  <a:lnTo>
                    <a:pt x="0" y="0"/>
                  </a:lnTo>
                  <a:lnTo>
                    <a:pt x="0" y="657551"/>
                  </a:lnTo>
                  <a:lnTo>
                    <a:pt x="701257" y="65755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3470" y="2745499"/>
              <a:ext cx="126023" cy="12602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887063" y="5176387"/>
            <a:ext cx="203200" cy="263864"/>
          </a:xfrm>
          <a:prstGeom prst="rect">
            <a:avLst/>
          </a:prstGeom>
        </p:spPr>
        <p:txBody>
          <a:bodyPr vert="horz" wrap="square" lIns="0" tIns="29029" rIns="0" bIns="0" rtlCol="0">
            <a:spAutoFit/>
          </a:bodyPr>
          <a:lstStyle/>
          <a:p>
            <a:pPr marL="24191">
              <a:spcBef>
                <a:spcPts val="229"/>
              </a:spcBef>
            </a:pPr>
            <a:r>
              <a:rPr sz="1524" spc="-95" dirty="0">
                <a:latin typeface="Tahoma"/>
                <a:cs typeface="Tahoma"/>
              </a:rPr>
              <a:t>+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203467" y="4772646"/>
            <a:ext cx="2752876" cy="1045029"/>
            <a:chOff x="1364320" y="2505639"/>
            <a:chExt cx="1445260" cy="548640"/>
          </a:xfrm>
        </p:grpSpPr>
        <p:sp>
          <p:nvSpPr>
            <p:cNvPr id="24" name="object 24"/>
            <p:cNvSpPr/>
            <p:nvPr/>
          </p:nvSpPr>
          <p:spPr>
            <a:xfrm>
              <a:off x="1370035" y="2849651"/>
              <a:ext cx="337185" cy="199390"/>
            </a:xfrm>
            <a:custGeom>
              <a:avLst/>
              <a:gdLst/>
              <a:ahLst/>
              <a:cxnLst/>
              <a:rect l="l" t="t" r="r" b="b"/>
              <a:pathLst>
                <a:path w="337185" h="199389">
                  <a:moveTo>
                    <a:pt x="0" y="198868"/>
                  </a:moveTo>
                  <a:lnTo>
                    <a:pt x="336776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0" y="7735"/>
                  </a:move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665254" y="2843453"/>
              <a:ext cx="52069" cy="41910"/>
            </a:xfrm>
            <a:custGeom>
              <a:avLst/>
              <a:gdLst/>
              <a:ahLst/>
              <a:cxnLst/>
              <a:rect l="l" t="t" r="r" b="b"/>
              <a:pathLst>
                <a:path w="52069" h="41910">
                  <a:moveTo>
                    <a:pt x="52054" y="0"/>
                  </a:moveTo>
                  <a:lnTo>
                    <a:pt x="40708" y="3354"/>
                  </a:lnTo>
                  <a:lnTo>
                    <a:pt x="28463" y="5746"/>
                  </a:lnTo>
                  <a:lnTo>
                    <a:pt x="15000" y="7199"/>
                  </a:lnTo>
                  <a:lnTo>
                    <a:pt x="0" y="7735"/>
                  </a:lnTo>
                  <a:lnTo>
                    <a:pt x="13964" y="11157"/>
                  </a:lnTo>
                  <a:lnTo>
                    <a:pt x="21879" y="17818"/>
                  </a:lnTo>
                  <a:lnTo>
                    <a:pt x="23890" y="27966"/>
                  </a:lnTo>
                  <a:lnTo>
                    <a:pt x="20142" y="41846"/>
                  </a:lnTo>
                  <a:lnTo>
                    <a:pt x="27855" y="28969"/>
                  </a:lnTo>
                  <a:lnTo>
                    <a:pt x="35629" y="17882"/>
                  </a:lnTo>
                  <a:lnTo>
                    <a:pt x="43638" y="8314"/>
                  </a:lnTo>
                  <a:lnTo>
                    <a:pt x="52054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9232" y="2505639"/>
              <a:ext cx="131742" cy="24736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034883" y="2659474"/>
              <a:ext cx="768985" cy="298450"/>
            </a:xfrm>
            <a:custGeom>
              <a:avLst/>
              <a:gdLst/>
              <a:ahLst/>
              <a:cxnLst/>
              <a:rect l="l" t="t" r="r" b="b"/>
              <a:pathLst>
                <a:path w="768985" h="298450">
                  <a:moveTo>
                    <a:pt x="0" y="298072"/>
                  </a:moveTo>
                  <a:lnTo>
                    <a:pt x="768610" y="298072"/>
                  </a:lnTo>
                  <a:lnTo>
                    <a:pt x="768610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754611" y="5078657"/>
            <a:ext cx="9168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164499" marR="9676" indent="-141517">
              <a:spcBef>
                <a:spcPts val="190"/>
              </a:spcBef>
            </a:pPr>
            <a:r>
              <a:rPr sz="1429" spc="-76" dirty="0">
                <a:latin typeface="Tahoma"/>
                <a:cs typeface="Tahoma"/>
              </a:rPr>
              <a:t>transformer</a:t>
            </a:r>
            <a:r>
              <a:rPr sz="1429" spc="-19" dirty="0">
                <a:latin typeface="Tahoma"/>
                <a:cs typeface="Tahoma"/>
              </a:rPr>
              <a:t> encoder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484435" y="4660433"/>
            <a:ext cx="1457476" cy="1442962"/>
            <a:chOff x="2036828" y="2446727"/>
            <a:chExt cx="765175" cy="757555"/>
          </a:xfrm>
        </p:grpSpPr>
        <p:sp>
          <p:nvSpPr>
            <p:cNvPr id="31" name="object 31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2069641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2172609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2275577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237854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248151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2687448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2110284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2090476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2213252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193444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9" name="object 49"/>
            <p:cNvSpPr/>
            <p:nvPr/>
          </p:nvSpPr>
          <p:spPr>
            <a:xfrm>
              <a:off x="2316220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0" name="object 50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1" name="object 51"/>
            <p:cNvSpPr/>
            <p:nvPr/>
          </p:nvSpPr>
          <p:spPr>
            <a:xfrm>
              <a:off x="2296411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2" name="object 52"/>
            <p:cNvSpPr/>
            <p:nvPr/>
          </p:nvSpPr>
          <p:spPr>
            <a:xfrm>
              <a:off x="241918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239937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2522155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2502347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8" name="object 58"/>
            <p:cNvSpPr/>
            <p:nvPr/>
          </p:nvSpPr>
          <p:spPr>
            <a:xfrm>
              <a:off x="2728091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9" name="object 59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0" name="object 60"/>
            <p:cNvSpPr/>
            <p:nvPr/>
          </p:nvSpPr>
          <p:spPr>
            <a:xfrm>
              <a:off x="2708283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2042543" y="3053438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2069641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5" name="object 65"/>
            <p:cNvSpPr/>
            <p:nvPr/>
          </p:nvSpPr>
          <p:spPr>
            <a:xfrm>
              <a:off x="2172609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6" name="object 66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2275577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9" name="object 69"/>
            <p:cNvSpPr/>
            <p:nvPr/>
          </p:nvSpPr>
          <p:spPr>
            <a:xfrm>
              <a:off x="237854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0" name="object 70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248151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513171" y="4672373"/>
            <a:ext cx="183848" cy="8913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484435" y="4596309"/>
            <a:ext cx="1457476" cy="470505"/>
            <a:chOff x="2036828" y="2413062"/>
            <a:chExt cx="765175" cy="247015"/>
          </a:xfrm>
        </p:grpSpPr>
        <p:sp>
          <p:nvSpPr>
            <p:cNvPr id="74" name="object 74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2687448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6" y="0"/>
                  </a:lnTo>
                  <a:lnTo>
                    <a:pt x="81286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2110284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2090476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2213252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2193444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2316220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2296411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241918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2399379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2522155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2502347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2728091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2708283" y="2537364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2042543" y="2418777"/>
              <a:ext cx="753745" cy="145415"/>
            </a:xfrm>
            <a:custGeom>
              <a:avLst/>
              <a:gdLst/>
              <a:ahLst/>
              <a:cxnLst/>
              <a:rect l="l" t="t" r="r" b="b"/>
              <a:pathLst>
                <a:path w="753744" h="145414">
                  <a:moveTo>
                    <a:pt x="0" y="106712"/>
                  </a:moveTo>
                  <a:lnTo>
                    <a:pt x="0" y="38093"/>
                  </a:lnTo>
                  <a:lnTo>
                    <a:pt x="2993" y="23265"/>
                  </a:lnTo>
                  <a:lnTo>
                    <a:pt x="11157" y="11157"/>
                  </a:lnTo>
                  <a:lnTo>
                    <a:pt x="23265" y="2993"/>
                  </a:lnTo>
                  <a:lnTo>
                    <a:pt x="38093" y="0"/>
                  </a:lnTo>
                  <a:lnTo>
                    <a:pt x="715195" y="0"/>
                  </a:lnTo>
                  <a:lnTo>
                    <a:pt x="730023" y="2993"/>
                  </a:lnTo>
                  <a:lnTo>
                    <a:pt x="742131" y="11157"/>
                  </a:lnTo>
                  <a:lnTo>
                    <a:pt x="750295" y="23265"/>
                  </a:lnTo>
                  <a:lnTo>
                    <a:pt x="753289" y="38093"/>
                  </a:lnTo>
                  <a:lnTo>
                    <a:pt x="753289" y="106712"/>
                  </a:lnTo>
                  <a:lnTo>
                    <a:pt x="750295" y="121539"/>
                  </a:lnTo>
                  <a:lnTo>
                    <a:pt x="742131" y="133648"/>
                  </a:lnTo>
                  <a:lnTo>
                    <a:pt x="730023" y="141811"/>
                  </a:lnTo>
                  <a:lnTo>
                    <a:pt x="715195" y="144805"/>
                  </a:lnTo>
                  <a:lnTo>
                    <a:pt x="38093" y="144805"/>
                  </a:lnTo>
                  <a:lnTo>
                    <a:pt x="23265" y="141811"/>
                  </a:lnTo>
                  <a:lnTo>
                    <a:pt x="11157" y="133648"/>
                  </a:lnTo>
                  <a:lnTo>
                    <a:pt x="2993" y="121539"/>
                  </a:lnTo>
                  <a:lnTo>
                    <a:pt x="0" y="10671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4828589" y="3987732"/>
            <a:ext cx="769257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57" dirty="0">
                <a:latin typeface="Tahoma"/>
                <a:cs typeface="Tahoma"/>
              </a:rPr>
              <a:t>Encoder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3977652" y="4001410"/>
            <a:ext cx="3985381" cy="2204962"/>
            <a:chOff x="1770767" y="2100740"/>
            <a:chExt cx="2092325" cy="1157605"/>
          </a:xfrm>
        </p:grpSpPr>
        <p:sp>
          <p:nvSpPr>
            <p:cNvPr id="97" name="object 97"/>
            <p:cNvSpPr/>
            <p:nvPr/>
          </p:nvSpPr>
          <p:spPr>
            <a:xfrm>
              <a:off x="1980690" y="2106455"/>
              <a:ext cx="877569" cy="1146175"/>
            </a:xfrm>
            <a:custGeom>
              <a:avLst/>
              <a:gdLst/>
              <a:ahLst/>
              <a:cxnLst/>
              <a:rect l="l" t="t" r="r" b="b"/>
              <a:pathLst>
                <a:path w="877569" h="1146175">
                  <a:moveTo>
                    <a:pt x="0" y="1145980"/>
                  </a:moveTo>
                  <a:lnTo>
                    <a:pt x="0" y="0"/>
                  </a:lnTo>
                  <a:lnTo>
                    <a:pt x="876994" y="0"/>
                  </a:lnTo>
                  <a:lnTo>
                    <a:pt x="87699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1776482" y="2871522"/>
              <a:ext cx="248285" cy="254635"/>
            </a:xfrm>
            <a:custGeom>
              <a:avLst/>
              <a:gdLst/>
              <a:ahLst/>
              <a:cxnLst/>
              <a:rect l="l" t="t" r="r" b="b"/>
              <a:pathLst>
                <a:path w="248285" h="254635">
                  <a:moveTo>
                    <a:pt x="0" y="0"/>
                  </a:moveTo>
                  <a:lnTo>
                    <a:pt x="847" y="72965"/>
                  </a:lnTo>
                  <a:lnTo>
                    <a:pt x="4115" y="130499"/>
                  </a:lnTo>
                  <a:lnTo>
                    <a:pt x="10894" y="174428"/>
                  </a:lnTo>
                  <a:lnTo>
                    <a:pt x="39342" y="228770"/>
                  </a:lnTo>
                  <a:lnTo>
                    <a:pt x="94905" y="250597"/>
                  </a:lnTo>
                  <a:lnTo>
                    <a:pt x="135578" y="253881"/>
                  </a:lnTo>
                  <a:lnTo>
                    <a:pt x="186299" y="254513"/>
                  </a:lnTo>
                  <a:lnTo>
                    <a:pt x="248156" y="254318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9" name="object 99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988070" y="310603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004595" y="2659474"/>
              <a:ext cx="852805" cy="298450"/>
            </a:xfrm>
            <a:custGeom>
              <a:avLst/>
              <a:gdLst/>
              <a:ahLst/>
              <a:cxnLst/>
              <a:rect l="l" t="t" r="r" b="b"/>
              <a:pathLst>
                <a:path w="852804" h="298450">
                  <a:moveTo>
                    <a:pt x="0" y="298072"/>
                  </a:moveTo>
                  <a:lnTo>
                    <a:pt x="852484" y="298072"/>
                  </a:lnTo>
                  <a:lnTo>
                    <a:pt x="852484" y="0"/>
                  </a:lnTo>
                  <a:lnTo>
                    <a:pt x="0" y="0"/>
                  </a:lnTo>
                  <a:lnTo>
                    <a:pt x="0" y="298072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6338685" y="5078657"/>
            <a:ext cx="1602619" cy="464290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506801" marR="351978" indent="-141517">
              <a:spcBef>
                <a:spcPts val="190"/>
              </a:spcBef>
            </a:pPr>
            <a:r>
              <a:rPr sz="1429" spc="-67" dirty="0">
                <a:latin typeface="Tahoma"/>
                <a:cs typeface="Tahoma"/>
              </a:rPr>
              <a:t>transformer </a:t>
            </a:r>
            <a:r>
              <a:rPr sz="1429" spc="-19" dirty="0">
                <a:latin typeface="Tahoma"/>
                <a:cs typeface="Tahoma"/>
              </a:rPr>
              <a:t>decoder</a:t>
            </a:r>
            <a:endParaRPr sz="1429">
              <a:latin typeface="Tahoma"/>
              <a:cs typeface="Tahoma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6551378" y="4660432"/>
            <a:ext cx="1176867" cy="1378857"/>
            <a:chOff x="3121973" y="2446727"/>
            <a:chExt cx="617855" cy="723900"/>
          </a:xfrm>
        </p:grpSpPr>
        <p:sp>
          <p:nvSpPr>
            <p:cNvPr id="104" name="object 104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25783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298634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48175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654605" y="308519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66426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14661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339277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319468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52239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02589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95248" y="298116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675440" y="296897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125783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80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298634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48175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654605" y="245053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80">
                  <a:moveTo>
                    <a:pt x="0" y="81285"/>
                  </a:moveTo>
                  <a:lnTo>
                    <a:pt x="0" y="0"/>
                  </a:lnTo>
                  <a:lnTo>
                    <a:pt x="81285" y="0"/>
                  </a:lnTo>
                  <a:lnTo>
                    <a:pt x="81285" y="81285"/>
                  </a:lnTo>
                  <a:lnTo>
                    <a:pt x="0" y="81285"/>
                  </a:lnTo>
                  <a:close/>
                </a:path>
              </a:pathLst>
            </a:custGeom>
            <a:ln w="76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66426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14661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5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39277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319468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2239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502589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695248" y="2549554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104206"/>
                  </a:moveTo>
                  <a:lnTo>
                    <a:pt x="0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0" y="48759"/>
                  </a:move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75440" y="2537365"/>
              <a:ext cx="40005" cy="48895"/>
            </a:xfrm>
            <a:custGeom>
              <a:avLst/>
              <a:gdLst/>
              <a:ahLst/>
              <a:cxnLst/>
              <a:rect l="l" t="t" r="r" b="b"/>
              <a:pathLst>
                <a:path w="40004" h="48894">
                  <a:moveTo>
                    <a:pt x="19808" y="0"/>
                  </a:moveTo>
                  <a:lnTo>
                    <a:pt x="16927" y="11475"/>
                  </a:lnTo>
                  <a:lnTo>
                    <a:pt x="12761" y="23236"/>
                  </a:lnTo>
                  <a:lnTo>
                    <a:pt x="7166" y="35569"/>
                  </a:lnTo>
                  <a:lnTo>
                    <a:pt x="0" y="48759"/>
                  </a:lnTo>
                  <a:lnTo>
                    <a:pt x="10047" y="38473"/>
                  </a:lnTo>
                  <a:lnTo>
                    <a:pt x="19808" y="35045"/>
                  </a:lnTo>
                  <a:lnTo>
                    <a:pt x="29569" y="38473"/>
                  </a:lnTo>
                  <a:lnTo>
                    <a:pt x="39616" y="48759"/>
                  </a:lnTo>
                  <a:lnTo>
                    <a:pt x="32450" y="35569"/>
                  </a:lnTo>
                  <a:lnTo>
                    <a:pt x="26855" y="23236"/>
                  </a:lnTo>
                  <a:lnTo>
                    <a:pt x="22689" y="11475"/>
                  </a:lnTo>
                  <a:lnTo>
                    <a:pt x="19808" y="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6749639" y="3987732"/>
            <a:ext cx="780143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76" dirty="0">
                <a:latin typeface="Tahoma"/>
                <a:cs typeface="Tahoma"/>
              </a:rPr>
              <a:t>Decoder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5919271" y="4001410"/>
            <a:ext cx="2146905" cy="2204962"/>
            <a:chOff x="2790117" y="2100740"/>
            <a:chExt cx="1127125" cy="1157605"/>
          </a:xfrm>
        </p:grpSpPr>
        <p:sp>
          <p:nvSpPr>
            <p:cNvPr id="146" name="object 146"/>
            <p:cNvSpPr/>
            <p:nvPr/>
          </p:nvSpPr>
          <p:spPr>
            <a:xfrm>
              <a:off x="2950403" y="2106455"/>
              <a:ext cx="961390" cy="1146175"/>
            </a:xfrm>
            <a:custGeom>
              <a:avLst/>
              <a:gdLst/>
              <a:ahLst/>
              <a:cxnLst/>
              <a:rect l="l" t="t" r="r" b="b"/>
              <a:pathLst>
                <a:path w="961389" h="1146175">
                  <a:moveTo>
                    <a:pt x="0" y="1145980"/>
                  </a:moveTo>
                  <a:lnTo>
                    <a:pt x="0" y="0"/>
                  </a:lnTo>
                  <a:lnTo>
                    <a:pt x="960868" y="0"/>
                  </a:lnTo>
                  <a:lnTo>
                    <a:pt x="960868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795832" y="2491180"/>
              <a:ext cx="185420" cy="317500"/>
            </a:xfrm>
            <a:custGeom>
              <a:avLst/>
              <a:gdLst/>
              <a:ahLst/>
              <a:cxnLst/>
              <a:rect l="l" t="t" r="r" b="b"/>
              <a:pathLst>
                <a:path w="185419" h="317500">
                  <a:moveTo>
                    <a:pt x="0" y="0"/>
                  </a:moveTo>
                  <a:lnTo>
                    <a:pt x="59847" y="9808"/>
                  </a:lnTo>
                  <a:lnTo>
                    <a:pt x="90594" y="36271"/>
                  </a:lnTo>
                  <a:lnTo>
                    <a:pt x="100084" y="74948"/>
                  </a:lnTo>
                  <a:lnTo>
                    <a:pt x="99308" y="97479"/>
                  </a:lnTo>
                  <a:lnTo>
                    <a:pt x="96157" y="121398"/>
                  </a:lnTo>
                  <a:lnTo>
                    <a:pt x="91613" y="146150"/>
                  </a:lnTo>
                  <a:lnTo>
                    <a:pt x="86655" y="171179"/>
                  </a:lnTo>
                  <a:lnTo>
                    <a:pt x="82263" y="195931"/>
                  </a:lnTo>
                  <a:lnTo>
                    <a:pt x="79418" y="219850"/>
                  </a:lnTo>
                  <a:lnTo>
                    <a:pt x="79100" y="242381"/>
                  </a:lnTo>
                  <a:lnTo>
                    <a:pt x="82289" y="262969"/>
                  </a:lnTo>
                  <a:lnTo>
                    <a:pt x="89965" y="281058"/>
                  </a:lnTo>
                  <a:lnTo>
                    <a:pt x="103109" y="296094"/>
                  </a:lnTo>
                  <a:lnTo>
                    <a:pt x="122700" y="307522"/>
                  </a:lnTo>
                  <a:lnTo>
                    <a:pt x="149718" y="314785"/>
                  </a:lnTo>
                  <a:lnTo>
                    <a:pt x="185145" y="31733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944408" y="2788702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4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0" name="object 150"/>
          <p:cNvSpPr txBox="1"/>
          <p:nvPr/>
        </p:nvSpPr>
        <p:spPr>
          <a:xfrm>
            <a:off x="8514870" y="5446912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51" name="object 151"/>
          <p:cNvGraphicFramePr>
            <a:graphicFrameLocks noGrp="1"/>
          </p:cNvGraphicFramePr>
          <p:nvPr/>
        </p:nvGraphicFramePr>
        <p:xfrm>
          <a:off x="8503985" y="500224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E8F05"/>
                      </a:solidFill>
                      <a:prstDash val="solid"/>
                    </a:lnL>
                    <a:lnR w="12700">
                      <a:solidFill>
                        <a:srgbClr val="DE8F05"/>
                      </a:solidFill>
                      <a:prstDash val="solid"/>
                    </a:lnR>
                    <a:lnT w="12700">
                      <a:solidFill>
                        <a:srgbClr val="DE8F05"/>
                      </a:solidFill>
                      <a:prstDash val="solid"/>
                    </a:lnT>
                    <a:lnB w="12700">
                      <a:solidFill>
                        <a:srgbClr val="DE8F0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" name="object 152"/>
          <p:cNvSpPr txBox="1"/>
          <p:nvPr/>
        </p:nvSpPr>
        <p:spPr>
          <a:xfrm>
            <a:off x="9141079" y="5407152"/>
            <a:ext cx="465667" cy="150216"/>
          </a:xfrm>
          <a:prstGeom prst="rect">
            <a:avLst/>
          </a:prstGeom>
          <a:ln w="11427">
            <a:solidFill>
              <a:srgbClr val="029E73"/>
            </a:solidFill>
          </a:ln>
        </p:spPr>
        <p:txBody>
          <a:bodyPr vert="horz" wrap="square" lIns="0" tIns="18143" rIns="0" bIns="0" rtlCol="0">
            <a:spAutoFit/>
          </a:bodyPr>
          <a:lstStyle/>
          <a:p>
            <a:pPr marL="104021">
              <a:spcBef>
                <a:spcPts val="143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8861248" y="5099590"/>
            <a:ext cx="269724" cy="500743"/>
            <a:chOff x="4334655" y="2677285"/>
            <a:chExt cx="141605" cy="262890"/>
          </a:xfrm>
        </p:grpSpPr>
        <p:sp>
          <p:nvSpPr>
            <p:cNvPr id="154" name="object 154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421379" y="268300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340370" y="291421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421379" y="2894405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8514870" y="4659693"/>
            <a:ext cx="347133" cy="164872"/>
          </a:xfrm>
          <a:prstGeom prst="rect">
            <a:avLst/>
          </a:prstGeom>
          <a:ln w="11427">
            <a:solidFill>
              <a:srgbClr val="000000"/>
            </a:solidFill>
          </a:ln>
        </p:spPr>
        <p:txBody>
          <a:bodyPr vert="horz" wrap="square" lIns="0" tIns="32657" rIns="0" bIns="0" rtlCol="0">
            <a:spAutoFit/>
          </a:bodyPr>
          <a:lstStyle/>
          <a:p>
            <a:pPr marL="65316">
              <a:spcBef>
                <a:spcPts val="257"/>
              </a:spcBef>
            </a:pPr>
            <a:r>
              <a:rPr sz="857" spc="-48" dirty="0">
                <a:latin typeface="Arial MT"/>
                <a:cs typeface="Arial MT"/>
              </a:rPr>
              <a:t>FFN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141079" y="4619933"/>
            <a:ext cx="465667" cy="287867"/>
          </a:xfrm>
          <a:custGeom>
            <a:avLst/>
            <a:gdLst/>
            <a:ahLst/>
            <a:cxnLst/>
            <a:rect l="l" t="t" r="r" b="b"/>
            <a:pathLst>
              <a:path w="244475" h="151130">
                <a:moveTo>
                  <a:pt x="0" y="150915"/>
                </a:moveTo>
                <a:lnTo>
                  <a:pt x="243870" y="150915"/>
                </a:lnTo>
                <a:lnTo>
                  <a:pt x="243870" y="0"/>
                </a:lnTo>
                <a:lnTo>
                  <a:pt x="0" y="0"/>
                </a:lnTo>
                <a:lnTo>
                  <a:pt x="0" y="150915"/>
                </a:lnTo>
                <a:close/>
              </a:path>
            </a:pathLst>
          </a:custGeom>
          <a:ln w="11427">
            <a:solidFill>
              <a:srgbClr val="0173B1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161" name="object 161"/>
          <p:cNvSpPr txBox="1"/>
          <p:nvPr/>
        </p:nvSpPr>
        <p:spPr>
          <a:xfrm>
            <a:off x="9245690" y="4614078"/>
            <a:ext cx="27940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19" dirty="0">
                <a:latin typeface="Arial MT"/>
                <a:cs typeface="Arial MT"/>
              </a:rPr>
              <a:t>class,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257926" y="4721665"/>
            <a:ext cx="255210" cy="156322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graphicFrame>
        <p:nvGraphicFramePr>
          <p:cNvPr id="163" name="object 163"/>
          <p:cNvGraphicFramePr>
            <a:graphicFrameLocks noGrp="1"/>
          </p:cNvGraphicFramePr>
          <p:nvPr/>
        </p:nvGraphicFramePr>
        <p:xfrm>
          <a:off x="8503985" y="5789467"/>
          <a:ext cx="1089779" cy="237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533">
                <a:tc rowSpan="2"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FFN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38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4450" marR="37465" indent="45720">
                        <a:lnSpc>
                          <a:spcPct val="72500"/>
                        </a:lnSpc>
                        <a:spcBef>
                          <a:spcPts val="55"/>
                        </a:spcBef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object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330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D45E00"/>
                      </a:solidFill>
                      <a:prstDash val="solid"/>
                    </a:lnL>
                    <a:lnR w="12700">
                      <a:solidFill>
                        <a:srgbClr val="D45E00"/>
                      </a:solidFill>
                      <a:prstDash val="solid"/>
                    </a:lnR>
                    <a:lnT w="12700">
                      <a:solidFill>
                        <a:srgbClr val="D45E00"/>
                      </a:solidFill>
                      <a:prstDash val="solid"/>
                    </a:lnT>
                    <a:lnB w="12700">
                      <a:solidFill>
                        <a:srgbClr val="D45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4" name="object 164"/>
          <p:cNvGrpSpPr/>
          <p:nvPr/>
        </p:nvGrpSpPr>
        <p:grpSpPr>
          <a:xfrm>
            <a:off x="8861248" y="4715046"/>
            <a:ext cx="269724" cy="1270000"/>
            <a:chOff x="4334655" y="2475399"/>
            <a:chExt cx="141605" cy="666750"/>
          </a:xfrm>
        </p:grpSpPr>
        <p:sp>
          <p:nvSpPr>
            <p:cNvPr id="165" name="object 165"/>
            <p:cNvSpPr/>
            <p:nvPr/>
          </p:nvSpPr>
          <p:spPr>
            <a:xfrm>
              <a:off x="4340370" y="2500923"/>
              <a:ext cx="118110" cy="0"/>
            </a:xfrm>
            <a:custGeom>
              <a:avLst/>
              <a:gdLst/>
              <a:ahLst/>
              <a:cxnLst/>
              <a:rect l="l" t="t" r="r" b="b"/>
              <a:pathLst>
                <a:path w="118110">
                  <a:moveTo>
                    <a:pt x="0" y="0"/>
                  </a:moveTo>
                  <a:lnTo>
                    <a:pt x="117578" y="0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21379" y="2481114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42137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0" name="object 170"/>
          <p:cNvSpPr txBox="1"/>
          <p:nvPr/>
        </p:nvSpPr>
        <p:spPr>
          <a:xfrm>
            <a:off x="8767461" y="3987732"/>
            <a:ext cx="585410" cy="288216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714" spc="-86" dirty="0">
                <a:latin typeface="Tahoma"/>
                <a:cs typeface="Tahoma"/>
              </a:rPr>
              <a:t>Heads</a:t>
            </a:r>
            <a:endParaRPr sz="1714">
              <a:latin typeface="Tahoma"/>
              <a:cs typeface="Tahoma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6671886" y="4001412"/>
            <a:ext cx="3048000" cy="2204962"/>
            <a:chOff x="3185240" y="2100741"/>
            <a:chExt cx="1600200" cy="1157605"/>
          </a:xfrm>
        </p:grpSpPr>
        <p:sp>
          <p:nvSpPr>
            <p:cNvPr id="172" name="object 172"/>
            <p:cNvSpPr/>
            <p:nvPr/>
          </p:nvSpPr>
          <p:spPr>
            <a:xfrm>
              <a:off x="4098614" y="2106455"/>
              <a:ext cx="681355" cy="1146175"/>
            </a:xfrm>
            <a:custGeom>
              <a:avLst/>
              <a:gdLst/>
              <a:ahLst/>
              <a:cxnLst/>
              <a:rect l="l" t="t" r="r" b="b"/>
              <a:pathLst>
                <a:path w="681354" h="1146175">
                  <a:moveTo>
                    <a:pt x="0" y="1145980"/>
                  </a:moveTo>
                  <a:lnTo>
                    <a:pt x="0" y="0"/>
                  </a:lnTo>
                  <a:lnTo>
                    <a:pt x="681014" y="0"/>
                  </a:lnTo>
                  <a:lnTo>
                    <a:pt x="681014" y="1145980"/>
                  </a:lnTo>
                  <a:lnTo>
                    <a:pt x="0" y="1145980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190954" y="2271208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0" y="179501"/>
                  </a:moveTo>
                  <a:lnTo>
                    <a:pt x="29613" y="136127"/>
                  </a:lnTo>
                  <a:lnTo>
                    <a:pt x="61443" y="99536"/>
                  </a:lnTo>
                  <a:lnTo>
                    <a:pt x="95278" y="69332"/>
                  </a:lnTo>
                  <a:lnTo>
                    <a:pt x="130904" y="45117"/>
                  </a:lnTo>
                  <a:lnTo>
                    <a:pt x="168111" y="26494"/>
                  </a:lnTo>
                  <a:lnTo>
                    <a:pt x="206685" y="13068"/>
                  </a:lnTo>
                  <a:lnTo>
                    <a:pt x="246416" y="4441"/>
                  </a:lnTo>
                  <a:lnTo>
                    <a:pt x="287091" y="217"/>
                  </a:lnTo>
                  <a:lnTo>
                    <a:pt x="328498" y="0"/>
                  </a:lnTo>
                  <a:lnTo>
                    <a:pt x="370424" y="3391"/>
                  </a:lnTo>
                  <a:lnTo>
                    <a:pt x="412658" y="9995"/>
                  </a:lnTo>
                  <a:lnTo>
                    <a:pt x="454989" y="19414"/>
                  </a:lnTo>
                  <a:lnTo>
                    <a:pt x="497203" y="31253"/>
                  </a:lnTo>
                  <a:lnTo>
                    <a:pt x="539088" y="45115"/>
                  </a:lnTo>
                  <a:lnTo>
                    <a:pt x="580434" y="60602"/>
                  </a:lnTo>
                  <a:lnTo>
                    <a:pt x="621026" y="77318"/>
                  </a:lnTo>
                  <a:lnTo>
                    <a:pt x="660655" y="94866"/>
                  </a:lnTo>
                  <a:lnTo>
                    <a:pt x="699107" y="112850"/>
                  </a:lnTo>
                  <a:lnTo>
                    <a:pt x="736170" y="130873"/>
                  </a:lnTo>
                  <a:lnTo>
                    <a:pt x="771633" y="148537"/>
                  </a:lnTo>
                  <a:lnTo>
                    <a:pt x="805283" y="165448"/>
                  </a:lnTo>
                  <a:lnTo>
                    <a:pt x="836909" y="181207"/>
                  </a:lnTo>
                  <a:lnTo>
                    <a:pt x="866298" y="195418"/>
                  </a:lnTo>
                  <a:lnTo>
                    <a:pt x="893238" y="207684"/>
                  </a:lnTo>
                  <a:lnTo>
                    <a:pt x="917517" y="217609"/>
                  </a:lnTo>
                  <a:lnTo>
                    <a:pt x="938923" y="224796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089275" y="246691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363805" y="2307324"/>
              <a:ext cx="767080" cy="388620"/>
            </a:xfrm>
            <a:custGeom>
              <a:avLst/>
              <a:gdLst/>
              <a:ahLst/>
              <a:cxnLst/>
              <a:rect l="l" t="t" r="r" b="b"/>
              <a:pathLst>
                <a:path w="767079" h="388619">
                  <a:moveTo>
                    <a:pt x="0" y="143386"/>
                  </a:moveTo>
                  <a:lnTo>
                    <a:pt x="28866" y="100769"/>
                  </a:lnTo>
                  <a:lnTo>
                    <a:pt x="58533" y="66376"/>
                  </a:lnTo>
                  <a:lnTo>
                    <a:pt x="88906" y="39699"/>
                  </a:lnTo>
                  <a:lnTo>
                    <a:pt x="151398" y="7462"/>
                  </a:lnTo>
                  <a:lnTo>
                    <a:pt x="215590" y="0"/>
                  </a:lnTo>
                  <a:lnTo>
                    <a:pt x="248090" y="4290"/>
                  </a:lnTo>
                  <a:lnTo>
                    <a:pt x="313427" y="26375"/>
                  </a:lnTo>
                  <a:lnTo>
                    <a:pt x="378591" y="63083"/>
                  </a:lnTo>
                  <a:lnTo>
                    <a:pt x="410872" y="85652"/>
                  </a:lnTo>
                  <a:lnTo>
                    <a:pt x="442829" y="110354"/>
                  </a:lnTo>
                  <a:lnTo>
                    <a:pt x="474367" y="136682"/>
                  </a:lnTo>
                  <a:lnTo>
                    <a:pt x="505393" y="164128"/>
                  </a:lnTo>
                  <a:lnTo>
                    <a:pt x="535812" y="192185"/>
                  </a:lnTo>
                  <a:lnTo>
                    <a:pt x="565531" y="220345"/>
                  </a:lnTo>
                  <a:lnTo>
                    <a:pt x="594457" y="248100"/>
                  </a:lnTo>
                  <a:lnTo>
                    <a:pt x="622495" y="274944"/>
                  </a:lnTo>
                  <a:lnTo>
                    <a:pt x="675533" y="323865"/>
                  </a:lnTo>
                  <a:lnTo>
                    <a:pt x="723895" y="363047"/>
                  </a:lnTo>
                  <a:lnTo>
                    <a:pt x="746088" y="377718"/>
                  </a:lnTo>
                  <a:lnTo>
                    <a:pt x="766832" y="38843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15604" y="0"/>
                  </a:move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089223" y="266314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52617" y="37411"/>
                  </a:moveTo>
                  <a:lnTo>
                    <a:pt x="43204" y="30244"/>
                  </a:lnTo>
                  <a:lnTo>
                    <a:pt x="34036" y="21782"/>
                  </a:lnTo>
                  <a:lnTo>
                    <a:pt x="24904" y="11782"/>
                  </a:lnTo>
                  <a:lnTo>
                    <a:pt x="15604" y="0"/>
                  </a:lnTo>
                  <a:lnTo>
                    <a:pt x="21100" y="13285"/>
                  </a:lnTo>
                  <a:lnTo>
                    <a:pt x="20406" y="23607"/>
                  </a:lnTo>
                  <a:lnTo>
                    <a:pt x="13410" y="31229"/>
                  </a:lnTo>
                  <a:lnTo>
                    <a:pt x="0" y="36412"/>
                  </a:lnTo>
                  <a:lnTo>
                    <a:pt x="14945" y="35020"/>
                  </a:lnTo>
                  <a:lnTo>
                    <a:pt x="28484" y="34736"/>
                  </a:lnTo>
                  <a:lnTo>
                    <a:pt x="40935" y="35539"/>
                  </a:lnTo>
                  <a:lnTo>
                    <a:pt x="52617" y="37411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552373" y="2368273"/>
              <a:ext cx="577850" cy="541020"/>
            </a:xfrm>
            <a:custGeom>
              <a:avLst/>
              <a:gdLst/>
              <a:ahLst/>
              <a:cxnLst/>
              <a:rect l="l" t="t" r="r" b="b"/>
              <a:pathLst>
                <a:path w="577850" h="541019">
                  <a:moveTo>
                    <a:pt x="0" y="82437"/>
                  </a:moveTo>
                  <a:lnTo>
                    <a:pt x="27469" y="49522"/>
                  </a:lnTo>
                  <a:lnTo>
                    <a:pt x="80477" y="9525"/>
                  </a:lnTo>
                  <a:lnTo>
                    <a:pt x="131103" y="0"/>
                  </a:lnTo>
                  <a:lnTo>
                    <a:pt x="155596" y="5175"/>
                  </a:lnTo>
                  <a:lnTo>
                    <a:pt x="203086" y="32423"/>
                  </a:lnTo>
                  <a:lnTo>
                    <a:pt x="248778" y="78231"/>
                  </a:lnTo>
                  <a:lnTo>
                    <a:pt x="292903" y="137833"/>
                  </a:lnTo>
                  <a:lnTo>
                    <a:pt x="314451" y="171318"/>
                  </a:lnTo>
                  <a:lnTo>
                    <a:pt x="335695" y="206465"/>
                  </a:lnTo>
                  <a:lnTo>
                    <a:pt x="356664" y="242677"/>
                  </a:lnTo>
                  <a:lnTo>
                    <a:pt x="377387" y="279360"/>
                  </a:lnTo>
                  <a:lnTo>
                    <a:pt x="397893" y="315918"/>
                  </a:lnTo>
                  <a:lnTo>
                    <a:pt x="418212" y="351755"/>
                  </a:lnTo>
                  <a:lnTo>
                    <a:pt x="438372" y="386275"/>
                  </a:lnTo>
                  <a:lnTo>
                    <a:pt x="458403" y="418883"/>
                  </a:lnTo>
                  <a:lnTo>
                    <a:pt x="498194" y="475981"/>
                  </a:lnTo>
                  <a:lnTo>
                    <a:pt x="537817" y="518282"/>
                  </a:lnTo>
                  <a:lnTo>
                    <a:pt x="557638" y="532395"/>
                  </a:lnTo>
                  <a:lnTo>
                    <a:pt x="577505" y="541022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10882" y="0"/>
                  </a:move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089275" y="2880204"/>
              <a:ext cx="52705" cy="38100"/>
            </a:xfrm>
            <a:custGeom>
              <a:avLst/>
              <a:gdLst/>
              <a:ahLst/>
              <a:cxnLst/>
              <a:rect l="l" t="t" r="r" b="b"/>
              <a:pathLst>
                <a:path w="52704" h="38100">
                  <a:moveTo>
                    <a:pt x="52323" y="32439"/>
                  </a:moveTo>
                  <a:lnTo>
                    <a:pt x="42080" y="26517"/>
                  </a:lnTo>
                  <a:lnTo>
                    <a:pt x="31916" y="19280"/>
                  </a:lnTo>
                  <a:lnTo>
                    <a:pt x="21595" y="10513"/>
                  </a:lnTo>
                  <a:lnTo>
                    <a:pt x="10882" y="0"/>
                  </a:lnTo>
                  <a:lnTo>
                    <a:pt x="18011" y="12485"/>
                  </a:lnTo>
                  <a:lnTo>
                    <a:pt x="18626" y="22812"/>
                  </a:lnTo>
                  <a:lnTo>
                    <a:pt x="12649" y="31256"/>
                  </a:lnTo>
                  <a:lnTo>
                    <a:pt x="0" y="38091"/>
                  </a:lnTo>
                  <a:lnTo>
                    <a:pt x="14650" y="34824"/>
                  </a:lnTo>
                  <a:lnTo>
                    <a:pt x="28045" y="32832"/>
                  </a:lnTo>
                  <a:lnTo>
                    <a:pt x="40498" y="32057"/>
                  </a:lnTo>
                  <a:lnTo>
                    <a:pt x="52323" y="32439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726409" y="2435465"/>
              <a:ext cx="403225" cy="680720"/>
            </a:xfrm>
            <a:custGeom>
              <a:avLst/>
              <a:gdLst/>
              <a:ahLst/>
              <a:cxnLst/>
              <a:rect l="l" t="t" r="r" b="b"/>
              <a:pathLst>
                <a:path w="403225" h="680719">
                  <a:moveTo>
                    <a:pt x="0" y="15244"/>
                  </a:moveTo>
                  <a:lnTo>
                    <a:pt x="13735" y="2740"/>
                  </a:lnTo>
                  <a:lnTo>
                    <a:pt x="27736" y="0"/>
                  </a:lnTo>
                  <a:lnTo>
                    <a:pt x="42013" y="6166"/>
                  </a:lnTo>
                  <a:lnTo>
                    <a:pt x="71440" y="41792"/>
                  </a:lnTo>
                  <a:lnTo>
                    <a:pt x="102105" y="102766"/>
                  </a:lnTo>
                  <a:lnTo>
                    <a:pt x="117931" y="140616"/>
                  </a:lnTo>
                  <a:lnTo>
                    <a:pt x="134099" y="182233"/>
                  </a:lnTo>
                  <a:lnTo>
                    <a:pt x="150622" y="226760"/>
                  </a:lnTo>
                  <a:lnTo>
                    <a:pt x="167511" y="273340"/>
                  </a:lnTo>
                  <a:lnTo>
                    <a:pt x="184777" y="321117"/>
                  </a:lnTo>
                  <a:lnTo>
                    <a:pt x="202431" y="369234"/>
                  </a:lnTo>
                  <a:lnTo>
                    <a:pt x="220484" y="416835"/>
                  </a:lnTo>
                  <a:lnTo>
                    <a:pt x="238947" y="463062"/>
                  </a:lnTo>
                  <a:lnTo>
                    <a:pt x="257833" y="507059"/>
                  </a:lnTo>
                  <a:lnTo>
                    <a:pt x="277151" y="547969"/>
                  </a:lnTo>
                  <a:lnTo>
                    <a:pt x="296913" y="584936"/>
                  </a:lnTo>
                  <a:lnTo>
                    <a:pt x="337815" y="643612"/>
                  </a:lnTo>
                  <a:lnTo>
                    <a:pt x="380628" y="676234"/>
                  </a:lnTo>
                  <a:lnTo>
                    <a:pt x="402779" y="680633"/>
                  </a:lnTo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0" y="0"/>
                  </a:move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092619" y="3096290"/>
              <a:ext cx="48895" cy="40005"/>
            </a:xfrm>
            <a:custGeom>
              <a:avLst/>
              <a:gdLst/>
              <a:ahLst/>
              <a:cxnLst/>
              <a:rect l="l" t="t" r="r" b="b"/>
              <a:pathLst>
                <a:path w="48895" h="40005">
                  <a:moveTo>
                    <a:pt x="48759" y="19808"/>
                  </a:moveTo>
                  <a:lnTo>
                    <a:pt x="37283" y="16927"/>
                  </a:lnTo>
                  <a:lnTo>
                    <a:pt x="25522" y="12761"/>
                  </a:lnTo>
                  <a:lnTo>
                    <a:pt x="13189" y="7166"/>
                  </a:lnTo>
                  <a:lnTo>
                    <a:pt x="0" y="0"/>
                  </a:lnTo>
                  <a:lnTo>
                    <a:pt x="10285" y="10047"/>
                  </a:lnTo>
                  <a:lnTo>
                    <a:pt x="13713" y="19808"/>
                  </a:lnTo>
                  <a:lnTo>
                    <a:pt x="10285" y="29569"/>
                  </a:lnTo>
                  <a:lnTo>
                    <a:pt x="0" y="39616"/>
                  </a:lnTo>
                  <a:lnTo>
                    <a:pt x="13189" y="32450"/>
                  </a:lnTo>
                  <a:lnTo>
                    <a:pt x="25522" y="26855"/>
                  </a:lnTo>
                  <a:lnTo>
                    <a:pt x="37283" y="22689"/>
                  </a:lnTo>
                  <a:lnTo>
                    <a:pt x="48759" y="19808"/>
                  </a:lnTo>
                  <a:close/>
                </a:path>
              </a:pathLst>
            </a:custGeom>
            <a:ln w="114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5" name="object 185"/>
          <p:cNvSpPr txBox="1"/>
          <p:nvPr/>
        </p:nvSpPr>
        <p:spPr>
          <a:xfrm>
            <a:off x="9233736" y="5492123"/>
            <a:ext cx="279400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spc="-38" dirty="0">
                <a:latin typeface="Arial MT"/>
                <a:cs typeface="Arial MT"/>
              </a:rPr>
              <a:t>bbox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513171" y="5892678"/>
            <a:ext cx="183848" cy="76926"/>
          </a:xfrm>
          <a:prstGeom prst="rect">
            <a:avLst/>
          </a:prstGeom>
        </p:spPr>
        <p:txBody>
          <a:bodyPr vert="horz" wrap="square" lIns="0" tIns="18143" rIns="0" bIns="0" rtlCol="0">
            <a:spAutoFit/>
          </a:bodyPr>
          <a:lstStyle/>
          <a:p>
            <a:pPr marL="24191">
              <a:spcBef>
                <a:spcPts val="143"/>
              </a:spcBef>
            </a:pP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dirty="0">
                <a:latin typeface="Verdana"/>
                <a:cs typeface="Verdana"/>
              </a:rPr>
              <a:t>•</a:t>
            </a:r>
            <a:r>
              <a:rPr sz="381" i="1" spc="38" dirty="0">
                <a:latin typeface="Verdana"/>
                <a:cs typeface="Verdana"/>
              </a:rPr>
              <a:t> </a:t>
            </a:r>
            <a:r>
              <a:rPr sz="381" i="1" spc="-95" dirty="0">
                <a:latin typeface="Verdana"/>
                <a:cs typeface="Verdana"/>
              </a:rPr>
              <a:t>•</a:t>
            </a:r>
            <a:endParaRPr sz="381">
              <a:latin typeface="Verdana"/>
              <a:cs typeface="Verdana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2467357" y="6222424"/>
            <a:ext cx="978505" cy="173421"/>
          </a:xfrm>
          <a:prstGeom prst="rect">
            <a:avLst/>
          </a:prstGeom>
        </p:spPr>
        <p:txBody>
          <a:bodyPr vert="horz" wrap="square" lIns="0" tIns="41124" rIns="0" bIns="0" rtlCol="0">
            <a:spAutoFit/>
          </a:bodyPr>
          <a:lstStyle/>
          <a:p>
            <a:pPr marL="24191">
              <a:spcBef>
                <a:spcPts val="324"/>
              </a:spcBef>
            </a:pPr>
            <a:r>
              <a:rPr sz="857" dirty="0">
                <a:latin typeface="Arial MT"/>
                <a:cs typeface="Arial MT"/>
              </a:rPr>
              <a:t>positional</a:t>
            </a:r>
            <a:r>
              <a:rPr sz="857" spc="67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encoding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846521" y="6485342"/>
            <a:ext cx="481389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34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67" dirty="0"/>
              <a:t>Decoder</a:t>
            </a:r>
            <a:r>
              <a:rPr spc="-57" dirty="0"/>
              <a:t> </a:t>
            </a:r>
            <a:r>
              <a:rPr spc="-38" dirty="0"/>
              <a:t>attention</a:t>
            </a:r>
            <a:r>
              <a:rPr spc="-57" dirty="0"/>
              <a:t> </a:t>
            </a:r>
            <a:r>
              <a:rPr spc="-95" dirty="0"/>
              <a:t>weights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989341" y="2101493"/>
            <a:ext cx="3926114" cy="3288151"/>
          </a:xfrm>
          <a:prstGeom prst="rect">
            <a:avLst/>
          </a:prstGeom>
        </p:spPr>
        <p:txBody>
          <a:bodyPr vert="horz" wrap="square" lIns="0" tIns="105227" rIns="0" bIns="0" rtlCol="0">
            <a:spAutoFit/>
          </a:bodyPr>
          <a:lstStyle/>
          <a:p>
            <a:pPr marL="72573">
              <a:spcBef>
                <a:spcPts val="827"/>
              </a:spcBef>
            </a:pPr>
            <a:r>
              <a:rPr sz="2095" dirty="0">
                <a:latin typeface="Tahoma"/>
                <a:cs typeface="Tahoma"/>
              </a:rPr>
              <a:t>6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105" dirty="0">
                <a:latin typeface="Tahoma"/>
                <a:cs typeface="Tahoma"/>
              </a:rPr>
              <a:t>decoder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layers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of: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67" dirty="0">
                <a:latin typeface="Tahoma"/>
                <a:cs typeface="Tahoma"/>
              </a:rPr>
              <a:t>self-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114" dirty="0">
                <a:latin typeface="Tahoma"/>
                <a:cs typeface="Tahoma"/>
              </a:rPr>
              <a:t>enc-</a:t>
            </a:r>
            <a:r>
              <a:rPr sz="2095" spc="-76" dirty="0">
                <a:latin typeface="Tahoma"/>
                <a:cs typeface="Tahoma"/>
              </a:rPr>
              <a:t>dec</a:t>
            </a:r>
            <a:r>
              <a:rPr sz="2095" spc="-10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48" dirty="0">
                <a:latin typeface="Tahoma"/>
                <a:cs typeface="Tahoma"/>
              </a:rPr>
              <a:t>FFN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-19" dirty="0">
                <a:latin typeface="Tahoma"/>
                <a:cs typeface="Tahoma"/>
              </a:rPr>
              <a:t>LayerNorm</a:t>
            </a:r>
            <a:endParaRPr sz="2095">
              <a:latin typeface="Tahoma"/>
              <a:cs typeface="Tahoma"/>
            </a:endParaRPr>
          </a:p>
          <a:p>
            <a:pPr>
              <a:spcBef>
                <a:spcPts val="181"/>
              </a:spcBef>
            </a:pPr>
            <a:endParaRPr sz="2095">
              <a:latin typeface="Tahoma"/>
              <a:cs typeface="Tahoma"/>
            </a:endParaRPr>
          </a:p>
          <a:p>
            <a:pPr marL="72573"/>
            <a:r>
              <a:rPr sz="2095" dirty="0">
                <a:latin typeface="Tahoma"/>
                <a:cs typeface="Tahoma"/>
              </a:rPr>
              <a:t>All </a:t>
            </a:r>
            <a:r>
              <a:rPr sz="2095" spc="-48" dirty="0">
                <a:latin typeface="Tahoma"/>
                <a:cs typeface="Tahoma"/>
              </a:rPr>
              <a:t>outputs</a:t>
            </a:r>
            <a:r>
              <a:rPr sz="2095" dirty="0">
                <a:latin typeface="Tahoma"/>
                <a:cs typeface="Tahoma"/>
              </a:rPr>
              <a:t> </a:t>
            </a:r>
            <a:r>
              <a:rPr sz="2095" spc="-124" dirty="0">
                <a:latin typeface="Tahoma"/>
                <a:cs typeface="Tahoma"/>
              </a:rPr>
              <a:t>are</a:t>
            </a:r>
            <a:r>
              <a:rPr sz="2095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decoded</a:t>
            </a:r>
            <a:r>
              <a:rPr sz="2095" dirty="0">
                <a:latin typeface="Tahoma"/>
                <a:cs typeface="Tahoma"/>
              </a:rPr>
              <a:t> </a:t>
            </a:r>
            <a:r>
              <a:rPr sz="2095" i="1" dirty="0">
                <a:latin typeface="Arial"/>
                <a:cs typeface="Arial"/>
              </a:rPr>
              <a:t>in</a:t>
            </a:r>
            <a:r>
              <a:rPr sz="2095" i="1" spc="76" dirty="0">
                <a:latin typeface="Arial"/>
                <a:cs typeface="Arial"/>
              </a:rPr>
              <a:t> </a:t>
            </a:r>
            <a:r>
              <a:rPr sz="2095" i="1" spc="-19" dirty="0">
                <a:latin typeface="Arial"/>
                <a:cs typeface="Arial"/>
              </a:rPr>
              <a:t>parallel</a:t>
            </a:r>
            <a:endParaRPr sz="2095">
              <a:latin typeface="Arial"/>
              <a:cs typeface="Arial"/>
            </a:endParaRPr>
          </a:p>
          <a:p>
            <a:pPr marL="72573">
              <a:spcBef>
                <a:spcPts val="2143"/>
              </a:spcBef>
            </a:pPr>
            <a:r>
              <a:rPr sz="2095" spc="-19" dirty="0">
                <a:latin typeface="Tahoma"/>
                <a:cs typeface="Tahoma"/>
              </a:rPr>
              <a:t>Attention</a:t>
            </a:r>
            <a:r>
              <a:rPr sz="2095" spc="-86" dirty="0">
                <a:latin typeface="Tahoma"/>
                <a:cs typeface="Tahoma"/>
              </a:rPr>
              <a:t> focuses </a:t>
            </a:r>
            <a:r>
              <a:rPr sz="2095" spc="-19" dirty="0">
                <a:latin typeface="Tahoma"/>
                <a:cs typeface="Tahoma"/>
              </a:rPr>
              <a:t>on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extremities</a:t>
            </a:r>
            <a:endParaRPr sz="2095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7011" y="1835236"/>
            <a:ext cx="4991962" cy="39481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62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67" dirty="0"/>
              <a:t>Decoder:</a:t>
            </a:r>
            <a:r>
              <a:rPr spc="143" dirty="0"/>
              <a:t> </a:t>
            </a:r>
            <a:r>
              <a:rPr dirty="0"/>
              <a:t>no</a:t>
            </a:r>
            <a:r>
              <a:rPr spc="-86" dirty="0"/>
              <a:t> </a:t>
            </a:r>
            <a:r>
              <a:rPr spc="124" dirty="0"/>
              <a:t>NMS</a:t>
            </a:r>
            <a:r>
              <a:rPr spc="-95" dirty="0"/>
              <a:t> </a:t>
            </a:r>
            <a:r>
              <a:rPr spc="-152" dirty="0"/>
              <a:t>needed</a:t>
            </a: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4" name="object 4"/>
          <p:cNvSpPr txBox="1"/>
          <p:nvPr/>
        </p:nvSpPr>
        <p:spPr>
          <a:xfrm>
            <a:off x="989342" y="2789425"/>
            <a:ext cx="4744962" cy="2146711"/>
          </a:xfrm>
          <a:prstGeom prst="rect">
            <a:avLst/>
          </a:prstGeom>
        </p:spPr>
        <p:txBody>
          <a:bodyPr vert="horz" wrap="square" lIns="0" tIns="13305" rIns="0" bIns="0" rtlCol="0">
            <a:spAutoFit/>
          </a:bodyPr>
          <a:lstStyle/>
          <a:p>
            <a:pPr marL="599936" marR="58058" indent="-337464">
              <a:lnSpc>
                <a:spcPct val="102600"/>
              </a:lnSpc>
              <a:spcBef>
                <a:spcPts val="105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95" dirty="0">
                <a:latin typeface="Tahoma"/>
                <a:cs typeface="Tahoma"/>
              </a:rPr>
              <a:t>AP/AP</a:t>
            </a:r>
            <a:r>
              <a:rPr sz="2286" spc="143" baseline="-10416" dirty="0">
                <a:latin typeface="Arial MT"/>
                <a:cs typeface="Arial MT"/>
              </a:rPr>
              <a:t>50</a:t>
            </a:r>
            <a:r>
              <a:rPr sz="2286" spc="413" baseline="-10416" dirty="0">
                <a:latin typeface="Arial MT"/>
                <a:cs typeface="Arial MT"/>
              </a:rPr>
              <a:t> </a:t>
            </a:r>
            <a:r>
              <a:rPr sz="2095" spc="-114" dirty="0">
                <a:latin typeface="Tahoma"/>
                <a:cs typeface="Tahoma"/>
              </a:rPr>
              <a:t>goes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up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lower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95" dirty="0">
                <a:latin typeface="Tahoma"/>
                <a:cs typeface="Tahoma"/>
              </a:rPr>
              <a:t>layers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57" dirty="0">
                <a:latin typeface="Tahoma"/>
                <a:cs typeface="Tahoma"/>
              </a:rPr>
              <a:t>(no </a:t>
            </a:r>
            <a:r>
              <a:rPr sz="2095" spc="-19" dirty="0">
                <a:latin typeface="Tahoma"/>
                <a:cs typeface="Tahoma"/>
              </a:rPr>
              <a:t>communication)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spc="133" dirty="0">
                <a:latin typeface="Tahoma"/>
                <a:cs typeface="Tahoma"/>
              </a:rPr>
              <a:t>AP</a:t>
            </a:r>
            <a:r>
              <a:rPr sz="2095" spc="-76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goes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14" dirty="0">
                <a:latin typeface="Tahoma"/>
                <a:cs typeface="Tahoma"/>
              </a:rPr>
              <a:t>down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the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last</a:t>
            </a:r>
            <a:r>
              <a:rPr sz="2095" spc="-57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layers</a:t>
            </a:r>
            <a:endParaRPr sz="2095">
              <a:latin typeface="Tahoma"/>
              <a:cs typeface="Tahoma"/>
            </a:endParaRPr>
          </a:p>
          <a:p>
            <a:pPr marL="599936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599936" algn="l"/>
              </a:tabLst>
            </a:pPr>
            <a:r>
              <a:rPr sz="2095" dirty="0">
                <a:latin typeface="Tahoma"/>
                <a:cs typeface="Tahoma"/>
              </a:rPr>
              <a:t>AP</a:t>
            </a:r>
            <a:r>
              <a:rPr sz="2286" baseline="-10416" dirty="0">
                <a:latin typeface="Arial MT"/>
                <a:cs typeface="Arial MT"/>
              </a:rPr>
              <a:t>50</a:t>
            </a:r>
            <a:r>
              <a:rPr sz="2286" spc="484" baseline="-10416" dirty="0">
                <a:latin typeface="Arial MT"/>
                <a:cs typeface="Arial MT"/>
              </a:rPr>
              <a:t> </a:t>
            </a:r>
            <a:r>
              <a:rPr sz="2095" spc="-114" dirty="0">
                <a:latin typeface="Tahoma"/>
                <a:cs typeface="Tahoma"/>
              </a:rPr>
              <a:t>goes</a:t>
            </a:r>
            <a:r>
              <a:rPr sz="2095" dirty="0">
                <a:latin typeface="Tahoma"/>
                <a:cs typeface="Tahoma"/>
              </a:rPr>
              <a:t> up </a:t>
            </a:r>
            <a:r>
              <a:rPr sz="2095" spc="-19" dirty="0">
                <a:latin typeface="Tahoma"/>
                <a:cs typeface="Tahoma"/>
              </a:rPr>
              <a:t>slightly</a:t>
            </a:r>
            <a:endParaRPr sz="2095">
              <a:latin typeface="Tahoma"/>
              <a:cs typeface="Tahoma"/>
            </a:endParaRPr>
          </a:p>
          <a:p>
            <a:pPr>
              <a:spcBef>
                <a:spcPts val="181"/>
              </a:spcBef>
            </a:pPr>
            <a:endParaRPr sz="2095">
              <a:latin typeface="Tahoma"/>
              <a:cs typeface="Tahoma"/>
            </a:endParaRPr>
          </a:p>
          <a:p>
            <a:pPr marL="72573"/>
            <a:r>
              <a:rPr sz="2095" spc="-229" dirty="0">
                <a:latin typeface="Arial Black"/>
                <a:cs typeface="Arial Black"/>
              </a:rPr>
              <a:t>There</a:t>
            </a:r>
            <a:r>
              <a:rPr sz="2095" spc="48" dirty="0">
                <a:latin typeface="Arial Black"/>
                <a:cs typeface="Arial Black"/>
              </a:rPr>
              <a:t> </a:t>
            </a:r>
            <a:r>
              <a:rPr sz="2095" spc="-305" dirty="0">
                <a:latin typeface="Arial Black"/>
                <a:cs typeface="Arial Black"/>
              </a:rPr>
              <a:t>is</a:t>
            </a:r>
            <a:r>
              <a:rPr sz="2095" spc="57" dirty="0">
                <a:latin typeface="Arial Black"/>
                <a:cs typeface="Arial Black"/>
              </a:rPr>
              <a:t> </a:t>
            </a:r>
            <a:r>
              <a:rPr sz="2095" spc="-267" dirty="0">
                <a:latin typeface="Arial Black"/>
                <a:cs typeface="Arial Black"/>
              </a:rPr>
              <a:t>no</a:t>
            </a:r>
            <a:r>
              <a:rPr sz="2095" spc="57" dirty="0">
                <a:latin typeface="Arial Black"/>
                <a:cs typeface="Arial Black"/>
              </a:rPr>
              <a:t> </a:t>
            </a:r>
            <a:r>
              <a:rPr sz="2095" spc="-305" dirty="0">
                <a:latin typeface="Arial Black"/>
                <a:cs typeface="Arial Black"/>
              </a:rPr>
              <a:t>need</a:t>
            </a:r>
            <a:r>
              <a:rPr sz="2095" spc="57" dirty="0">
                <a:latin typeface="Arial Black"/>
                <a:cs typeface="Arial Black"/>
              </a:rPr>
              <a:t> </a:t>
            </a:r>
            <a:r>
              <a:rPr sz="2095" spc="-200" dirty="0">
                <a:latin typeface="Arial Black"/>
                <a:cs typeface="Arial Black"/>
              </a:rPr>
              <a:t>for</a:t>
            </a:r>
            <a:r>
              <a:rPr sz="2095" spc="29" dirty="0">
                <a:latin typeface="Arial Black"/>
                <a:cs typeface="Arial Black"/>
              </a:rPr>
              <a:t> </a:t>
            </a:r>
            <a:r>
              <a:rPr sz="2095" spc="-57" dirty="0">
                <a:latin typeface="Arial Black"/>
                <a:cs typeface="Arial Black"/>
              </a:rPr>
              <a:t>NMS</a:t>
            </a:r>
            <a:r>
              <a:rPr sz="2095" spc="19" dirty="0">
                <a:latin typeface="Arial Black"/>
                <a:cs typeface="Arial Black"/>
              </a:rPr>
              <a:t> </a:t>
            </a:r>
            <a:r>
              <a:rPr sz="2095" spc="-171" dirty="0">
                <a:latin typeface="Arial Black"/>
                <a:cs typeface="Arial Black"/>
              </a:rPr>
              <a:t>in</a:t>
            </a:r>
            <a:r>
              <a:rPr sz="2095" spc="38" dirty="0">
                <a:latin typeface="Arial Black"/>
                <a:cs typeface="Arial Black"/>
              </a:rPr>
              <a:t> </a:t>
            </a:r>
            <a:r>
              <a:rPr sz="2095" spc="-38" dirty="0">
                <a:latin typeface="Arial Black"/>
                <a:cs typeface="Arial Black"/>
              </a:rPr>
              <a:t>DETR</a:t>
            </a:r>
            <a:endParaRPr sz="2095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990339" y="1991340"/>
            <a:ext cx="3554789" cy="2957286"/>
            <a:chOff x="3352428" y="1045453"/>
            <a:chExt cx="1866264" cy="1552575"/>
          </a:xfrm>
        </p:grpSpPr>
        <p:sp>
          <p:nvSpPr>
            <p:cNvPr id="6" name="object 6"/>
            <p:cNvSpPr/>
            <p:nvPr/>
          </p:nvSpPr>
          <p:spPr>
            <a:xfrm>
              <a:off x="3360048" y="2240983"/>
              <a:ext cx="1851025" cy="280035"/>
            </a:xfrm>
            <a:custGeom>
              <a:avLst/>
              <a:gdLst/>
              <a:ahLst/>
              <a:cxnLst/>
              <a:rect l="l" t="t" r="r" b="b"/>
              <a:pathLst>
                <a:path w="1851025" h="280035">
                  <a:moveTo>
                    <a:pt x="1787353" y="279508"/>
                  </a:moveTo>
                  <a:lnTo>
                    <a:pt x="1850456" y="279508"/>
                  </a:lnTo>
                </a:path>
                <a:path w="1851025" h="280035">
                  <a:moveTo>
                    <a:pt x="0" y="279508"/>
                  </a:moveTo>
                  <a:lnTo>
                    <a:pt x="823686" y="279508"/>
                  </a:lnTo>
                </a:path>
                <a:path w="1851025" h="280035">
                  <a:moveTo>
                    <a:pt x="1787350" y="0"/>
                  </a:moveTo>
                  <a:lnTo>
                    <a:pt x="1850456" y="0"/>
                  </a:lnTo>
                </a:path>
                <a:path w="1851025" h="280035">
                  <a:moveTo>
                    <a:pt x="0" y="0"/>
                  </a:moveTo>
                  <a:lnTo>
                    <a:pt x="823686" y="0"/>
                  </a:lnTo>
                </a:path>
              </a:pathLst>
            </a:custGeom>
            <a:ln w="3795">
              <a:solidFill>
                <a:srgbClr val="BFBFB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" name="object 7"/>
            <p:cNvSpPr/>
            <p:nvPr/>
          </p:nvSpPr>
          <p:spPr>
            <a:xfrm>
              <a:off x="3360048" y="1402458"/>
              <a:ext cx="1851025" cy="559435"/>
            </a:xfrm>
            <a:custGeom>
              <a:avLst/>
              <a:gdLst/>
              <a:ahLst/>
              <a:cxnLst/>
              <a:rect l="l" t="t" r="r" b="b"/>
              <a:pathLst>
                <a:path w="1851025" h="559435">
                  <a:moveTo>
                    <a:pt x="0" y="559016"/>
                  </a:moveTo>
                  <a:lnTo>
                    <a:pt x="1850456" y="559016"/>
                  </a:lnTo>
                </a:path>
                <a:path w="1851025" h="559435">
                  <a:moveTo>
                    <a:pt x="0" y="279508"/>
                  </a:moveTo>
                  <a:lnTo>
                    <a:pt x="1850456" y="279508"/>
                  </a:lnTo>
                </a:path>
                <a:path w="1851025" h="559435">
                  <a:moveTo>
                    <a:pt x="0" y="0"/>
                  </a:moveTo>
                  <a:lnTo>
                    <a:pt x="1850456" y="0"/>
                  </a:lnTo>
                </a:path>
              </a:pathLst>
            </a:custGeom>
            <a:ln w="3795">
              <a:solidFill>
                <a:srgbClr val="BFBFB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" name="object 8"/>
            <p:cNvSpPr/>
            <p:nvPr/>
          </p:nvSpPr>
          <p:spPr>
            <a:xfrm>
              <a:off x="3360048" y="1053073"/>
              <a:ext cx="1851025" cy="1537335"/>
            </a:xfrm>
            <a:custGeom>
              <a:avLst/>
              <a:gdLst/>
              <a:ahLst/>
              <a:cxnLst/>
              <a:rect l="l" t="t" r="r" b="b"/>
              <a:pathLst>
                <a:path w="1851025" h="1537335">
                  <a:moveTo>
                    <a:pt x="0" y="1537294"/>
                  </a:moveTo>
                  <a:lnTo>
                    <a:pt x="0" y="1496787"/>
                  </a:lnTo>
                </a:path>
                <a:path w="1851025" h="1537335">
                  <a:moveTo>
                    <a:pt x="370091" y="1537294"/>
                  </a:moveTo>
                  <a:lnTo>
                    <a:pt x="370091" y="1496787"/>
                  </a:lnTo>
                </a:path>
                <a:path w="1851025" h="1537335">
                  <a:moveTo>
                    <a:pt x="740182" y="1537294"/>
                  </a:moveTo>
                  <a:lnTo>
                    <a:pt x="740182" y="1496787"/>
                  </a:lnTo>
                </a:path>
                <a:path w="1851025" h="1537335">
                  <a:moveTo>
                    <a:pt x="1110274" y="1537294"/>
                  </a:moveTo>
                  <a:lnTo>
                    <a:pt x="1110274" y="1496787"/>
                  </a:lnTo>
                </a:path>
                <a:path w="1851025" h="1537335">
                  <a:moveTo>
                    <a:pt x="1480365" y="1537294"/>
                  </a:moveTo>
                  <a:lnTo>
                    <a:pt x="1480365" y="1496787"/>
                  </a:lnTo>
                </a:path>
                <a:path w="1851025" h="1537335">
                  <a:moveTo>
                    <a:pt x="1850456" y="1537294"/>
                  </a:moveTo>
                  <a:lnTo>
                    <a:pt x="1850456" y="1496787"/>
                  </a:lnTo>
                </a:path>
                <a:path w="1851025" h="1537335">
                  <a:moveTo>
                    <a:pt x="0" y="0"/>
                  </a:moveTo>
                  <a:lnTo>
                    <a:pt x="0" y="40506"/>
                  </a:lnTo>
                </a:path>
                <a:path w="1851025" h="1537335">
                  <a:moveTo>
                    <a:pt x="370091" y="0"/>
                  </a:moveTo>
                  <a:lnTo>
                    <a:pt x="370091" y="40506"/>
                  </a:lnTo>
                </a:path>
                <a:path w="1851025" h="1537335">
                  <a:moveTo>
                    <a:pt x="740182" y="0"/>
                  </a:moveTo>
                  <a:lnTo>
                    <a:pt x="740182" y="40506"/>
                  </a:lnTo>
                </a:path>
                <a:path w="1851025" h="1537335">
                  <a:moveTo>
                    <a:pt x="1110274" y="0"/>
                  </a:moveTo>
                  <a:lnTo>
                    <a:pt x="1110274" y="40506"/>
                  </a:lnTo>
                </a:path>
                <a:path w="1851025" h="1537335">
                  <a:moveTo>
                    <a:pt x="1480365" y="0"/>
                  </a:moveTo>
                  <a:lnTo>
                    <a:pt x="1480365" y="40506"/>
                  </a:lnTo>
                </a:path>
                <a:path w="1851025" h="1537335">
                  <a:moveTo>
                    <a:pt x="1850456" y="0"/>
                  </a:moveTo>
                  <a:lnTo>
                    <a:pt x="1850456" y="40506"/>
                  </a:lnTo>
                </a:path>
                <a:path w="1851025" h="1537335">
                  <a:moveTo>
                    <a:pt x="0" y="1467417"/>
                  </a:moveTo>
                  <a:lnTo>
                    <a:pt x="40500" y="1467417"/>
                  </a:lnTo>
                </a:path>
                <a:path w="1851025" h="1537335">
                  <a:moveTo>
                    <a:pt x="0" y="1187909"/>
                  </a:moveTo>
                  <a:lnTo>
                    <a:pt x="40500" y="1187909"/>
                  </a:lnTo>
                </a:path>
                <a:path w="1851025" h="1537335">
                  <a:moveTo>
                    <a:pt x="0" y="908401"/>
                  </a:moveTo>
                  <a:lnTo>
                    <a:pt x="40500" y="908401"/>
                  </a:lnTo>
                </a:path>
                <a:path w="1851025" h="1537335">
                  <a:moveTo>
                    <a:pt x="0" y="628893"/>
                  </a:moveTo>
                  <a:lnTo>
                    <a:pt x="40500" y="628893"/>
                  </a:lnTo>
                </a:path>
                <a:path w="1851025" h="1537335">
                  <a:moveTo>
                    <a:pt x="0" y="349385"/>
                  </a:moveTo>
                  <a:lnTo>
                    <a:pt x="40500" y="349385"/>
                  </a:lnTo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" name="object 9"/>
            <p:cNvSpPr/>
            <p:nvPr/>
          </p:nvSpPr>
          <p:spPr>
            <a:xfrm>
              <a:off x="3360048" y="1053073"/>
              <a:ext cx="1851025" cy="1537335"/>
            </a:xfrm>
            <a:custGeom>
              <a:avLst/>
              <a:gdLst/>
              <a:ahLst/>
              <a:cxnLst/>
              <a:rect l="l" t="t" r="r" b="b"/>
              <a:pathLst>
                <a:path w="1851025" h="1537335">
                  <a:moveTo>
                    <a:pt x="0" y="1537294"/>
                  </a:moveTo>
                  <a:lnTo>
                    <a:pt x="1850456" y="1537294"/>
                  </a:lnTo>
                </a:path>
                <a:path w="1851025" h="1537335">
                  <a:moveTo>
                    <a:pt x="0" y="0"/>
                  </a:moveTo>
                  <a:lnTo>
                    <a:pt x="1850456" y="0"/>
                  </a:lnTo>
                </a:path>
                <a:path w="1851025" h="1537335">
                  <a:moveTo>
                    <a:pt x="0" y="1537294"/>
                  </a:moveTo>
                  <a:lnTo>
                    <a:pt x="0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87855" y="4629732"/>
            <a:ext cx="261257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48" dirty="0">
                <a:latin typeface="Calibri"/>
                <a:cs typeface="Calibri"/>
              </a:rPr>
              <a:t>34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7855" y="4097350"/>
            <a:ext cx="261257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48" dirty="0">
                <a:latin typeface="Calibri"/>
                <a:cs typeface="Calibri"/>
              </a:rPr>
              <a:t>36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87855" y="3564965"/>
            <a:ext cx="261257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48" dirty="0">
                <a:latin typeface="Calibri"/>
                <a:cs typeface="Calibri"/>
              </a:rPr>
              <a:t>38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7855" y="3032563"/>
            <a:ext cx="261257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48" dirty="0">
                <a:latin typeface="Calibri"/>
                <a:cs typeface="Calibri"/>
              </a:rPr>
              <a:t>40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87855" y="2500180"/>
            <a:ext cx="261257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48" dirty="0">
                <a:latin typeface="Calibri"/>
                <a:cs typeface="Calibri"/>
              </a:rPr>
              <a:t>42</a:t>
            </a:r>
            <a:endParaRPr sz="1714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964778" y="2641122"/>
            <a:ext cx="3605590" cy="2215848"/>
            <a:chOff x="3339008" y="1386589"/>
            <a:chExt cx="1892935" cy="1163320"/>
          </a:xfrm>
        </p:grpSpPr>
        <p:sp>
          <p:nvSpPr>
            <p:cNvPr id="16" name="object 16"/>
            <p:cNvSpPr/>
            <p:nvPr/>
          </p:nvSpPr>
          <p:spPr>
            <a:xfrm>
              <a:off x="3360048" y="1400222"/>
              <a:ext cx="1851025" cy="1141730"/>
            </a:xfrm>
            <a:custGeom>
              <a:avLst/>
              <a:gdLst/>
              <a:ahLst/>
              <a:cxnLst/>
              <a:rect l="l" t="t" r="r" b="b"/>
              <a:pathLst>
                <a:path w="1851025" h="1141730">
                  <a:moveTo>
                    <a:pt x="0" y="1141650"/>
                  </a:moveTo>
                  <a:lnTo>
                    <a:pt x="370091" y="455318"/>
                  </a:lnTo>
                  <a:lnTo>
                    <a:pt x="740182" y="142409"/>
                  </a:lnTo>
                  <a:lnTo>
                    <a:pt x="1110274" y="64985"/>
                  </a:lnTo>
                  <a:lnTo>
                    <a:pt x="1480365" y="23618"/>
                  </a:lnTo>
                  <a:lnTo>
                    <a:pt x="1850456" y="0"/>
                  </a:lnTo>
                </a:path>
              </a:pathLst>
            </a:custGeom>
            <a:ln w="15183">
              <a:solidFill>
                <a:srgbClr val="4B71A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360048" y="1407629"/>
              <a:ext cx="1851025" cy="925830"/>
            </a:xfrm>
            <a:custGeom>
              <a:avLst/>
              <a:gdLst/>
              <a:ahLst/>
              <a:cxnLst/>
              <a:rect l="l" t="t" r="r" b="b"/>
              <a:pathLst>
                <a:path w="1851025" h="925830">
                  <a:moveTo>
                    <a:pt x="0" y="925311"/>
                  </a:moveTo>
                  <a:lnTo>
                    <a:pt x="370091" y="413112"/>
                  </a:lnTo>
                  <a:lnTo>
                    <a:pt x="740182" y="135980"/>
                  </a:lnTo>
                  <a:lnTo>
                    <a:pt x="1110274" y="65963"/>
                  </a:lnTo>
                  <a:lnTo>
                    <a:pt x="1480365" y="25574"/>
                  </a:lnTo>
                  <a:lnTo>
                    <a:pt x="1850456" y="0"/>
                  </a:lnTo>
                </a:path>
              </a:pathLst>
            </a:custGeom>
            <a:ln w="15183">
              <a:solidFill>
                <a:srgbClr val="4B71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346628" y="1394209"/>
              <a:ext cx="1877695" cy="952500"/>
            </a:xfrm>
            <a:custGeom>
              <a:avLst/>
              <a:gdLst/>
              <a:ahLst/>
              <a:cxnLst/>
              <a:rect l="l" t="t" r="r" b="b"/>
              <a:pathLst>
                <a:path w="1877695" h="952500">
                  <a:moveTo>
                    <a:pt x="0" y="952152"/>
                  </a:moveTo>
                  <a:lnTo>
                    <a:pt x="26840" y="925311"/>
                  </a:lnTo>
                </a:path>
                <a:path w="1877695" h="952500">
                  <a:moveTo>
                    <a:pt x="0" y="925311"/>
                  </a:moveTo>
                  <a:lnTo>
                    <a:pt x="26840" y="952152"/>
                  </a:lnTo>
                </a:path>
                <a:path w="1877695" h="952500">
                  <a:moveTo>
                    <a:pt x="370091" y="439953"/>
                  </a:moveTo>
                  <a:lnTo>
                    <a:pt x="396931" y="413112"/>
                  </a:lnTo>
                </a:path>
                <a:path w="1877695" h="952500">
                  <a:moveTo>
                    <a:pt x="370091" y="413112"/>
                  </a:moveTo>
                  <a:lnTo>
                    <a:pt x="396931" y="439953"/>
                  </a:lnTo>
                </a:path>
                <a:path w="1877695" h="952500">
                  <a:moveTo>
                    <a:pt x="740182" y="162821"/>
                  </a:moveTo>
                  <a:lnTo>
                    <a:pt x="767023" y="135980"/>
                  </a:lnTo>
                </a:path>
                <a:path w="1877695" h="952500">
                  <a:moveTo>
                    <a:pt x="740182" y="135980"/>
                  </a:moveTo>
                  <a:lnTo>
                    <a:pt x="767023" y="162821"/>
                  </a:lnTo>
                </a:path>
                <a:path w="1877695" h="952500">
                  <a:moveTo>
                    <a:pt x="1110274" y="92804"/>
                  </a:moveTo>
                  <a:lnTo>
                    <a:pt x="1137114" y="65963"/>
                  </a:lnTo>
                </a:path>
                <a:path w="1877695" h="952500">
                  <a:moveTo>
                    <a:pt x="1110274" y="65963"/>
                  </a:moveTo>
                  <a:lnTo>
                    <a:pt x="1137114" y="92804"/>
                  </a:lnTo>
                </a:path>
                <a:path w="1877695" h="952500">
                  <a:moveTo>
                    <a:pt x="1480365" y="52415"/>
                  </a:moveTo>
                  <a:lnTo>
                    <a:pt x="1507205" y="25574"/>
                  </a:lnTo>
                </a:path>
                <a:path w="1877695" h="952500">
                  <a:moveTo>
                    <a:pt x="1480365" y="25574"/>
                  </a:moveTo>
                  <a:lnTo>
                    <a:pt x="1507205" y="52415"/>
                  </a:lnTo>
                </a:path>
                <a:path w="1877695" h="952500">
                  <a:moveTo>
                    <a:pt x="1850456" y="26840"/>
                  </a:moveTo>
                  <a:lnTo>
                    <a:pt x="1877297" y="0"/>
                  </a:lnTo>
                </a:path>
                <a:path w="1877695" h="952500">
                  <a:moveTo>
                    <a:pt x="1850456" y="0"/>
                  </a:moveTo>
                  <a:lnTo>
                    <a:pt x="1877297" y="26840"/>
                  </a:lnTo>
                </a:path>
              </a:pathLst>
            </a:custGeom>
            <a:ln w="15183">
              <a:solidFill>
                <a:srgbClr val="4B71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9" name="object 19"/>
            <p:cNvSpPr/>
            <p:nvPr/>
          </p:nvSpPr>
          <p:spPr>
            <a:xfrm>
              <a:off x="4269106" y="2242814"/>
              <a:ext cx="878840" cy="294005"/>
            </a:xfrm>
            <a:custGeom>
              <a:avLst/>
              <a:gdLst/>
              <a:ahLst/>
              <a:cxnLst/>
              <a:rect l="l" t="t" r="r" b="b"/>
              <a:pathLst>
                <a:path w="878839" h="294005">
                  <a:moveTo>
                    <a:pt x="0" y="293845"/>
                  </a:moveTo>
                  <a:lnTo>
                    <a:pt x="878295" y="293845"/>
                  </a:lnTo>
                  <a:lnTo>
                    <a:pt x="878295" y="0"/>
                  </a:lnTo>
                  <a:lnTo>
                    <a:pt x="0" y="0"/>
                  </a:lnTo>
                  <a:lnTo>
                    <a:pt x="0" y="293845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241096" y="3280494"/>
            <a:ext cx="615553" cy="379790"/>
          </a:xfrm>
          <a:prstGeom prst="rect">
            <a:avLst/>
          </a:prstGeom>
        </p:spPr>
        <p:txBody>
          <a:bodyPr vert="vert270" wrap="square" lIns="0" tIns="70152" rIns="0" bIns="0" rtlCol="0">
            <a:spAutoFit/>
          </a:bodyPr>
          <a:lstStyle/>
          <a:p>
            <a:pPr marL="24191">
              <a:spcBef>
                <a:spcPts val="552"/>
              </a:spcBef>
            </a:pPr>
            <a:r>
              <a:rPr sz="2000" spc="95" dirty="0">
                <a:latin typeface="Tahoma"/>
                <a:cs typeface="Tahoma"/>
              </a:rPr>
              <a:t>AP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64235" y="4257647"/>
            <a:ext cx="1155095" cy="494360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>
              <a:lnSpc>
                <a:spcPct val="104900"/>
              </a:lnSpc>
              <a:spcBef>
                <a:spcPts val="181"/>
              </a:spcBef>
            </a:pPr>
            <a:r>
              <a:rPr sz="1524" spc="143" dirty="0">
                <a:latin typeface="Tahoma"/>
                <a:cs typeface="Tahoma"/>
              </a:rPr>
              <a:t>AP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dirty="0">
                <a:latin typeface="Tahoma"/>
                <a:cs typeface="Tahoma"/>
              </a:rPr>
              <a:t>No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spc="-48" dirty="0">
                <a:latin typeface="Tahoma"/>
                <a:cs typeface="Tahoma"/>
              </a:rPr>
              <a:t>NMS </a:t>
            </a:r>
            <a:r>
              <a:rPr sz="1524" spc="143" dirty="0">
                <a:latin typeface="Tahoma"/>
                <a:cs typeface="Tahoma"/>
              </a:rPr>
              <a:t>AP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spc="-19" dirty="0">
                <a:latin typeface="Tahoma"/>
                <a:cs typeface="Tahoma"/>
              </a:rPr>
              <a:t>NMS=0.7</a:t>
            </a:r>
            <a:endParaRPr sz="1524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990333" y="1991357"/>
            <a:ext cx="3554789" cy="2957286"/>
            <a:chOff x="3352425" y="1045462"/>
            <a:chExt cx="1866264" cy="1552575"/>
          </a:xfrm>
        </p:grpSpPr>
        <p:sp>
          <p:nvSpPr>
            <p:cNvPr id="23" name="object 23"/>
            <p:cNvSpPr/>
            <p:nvPr/>
          </p:nvSpPr>
          <p:spPr>
            <a:xfrm>
              <a:off x="3360045" y="2026696"/>
              <a:ext cx="1851025" cy="0"/>
            </a:xfrm>
            <a:custGeom>
              <a:avLst/>
              <a:gdLst/>
              <a:ahLst/>
              <a:cxnLst/>
              <a:rect l="l" t="t" r="r" b="b"/>
              <a:pathLst>
                <a:path w="1851025">
                  <a:moveTo>
                    <a:pt x="0" y="0"/>
                  </a:moveTo>
                  <a:lnTo>
                    <a:pt x="823689" y="0"/>
                  </a:lnTo>
                </a:path>
                <a:path w="1851025">
                  <a:moveTo>
                    <a:pt x="1787353" y="0"/>
                  </a:moveTo>
                  <a:lnTo>
                    <a:pt x="1850456" y="0"/>
                  </a:lnTo>
                </a:path>
              </a:pathLst>
            </a:custGeom>
            <a:ln w="3795">
              <a:solidFill>
                <a:srgbClr val="BFBFB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3360045" y="1206810"/>
              <a:ext cx="1851025" cy="615315"/>
            </a:xfrm>
            <a:custGeom>
              <a:avLst/>
              <a:gdLst/>
              <a:ahLst/>
              <a:cxnLst/>
              <a:rect l="l" t="t" r="r" b="b"/>
              <a:pathLst>
                <a:path w="1851025" h="615314">
                  <a:moveTo>
                    <a:pt x="0" y="614914"/>
                  </a:moveTo>
                  <a:lnTo>
                    <a:pt x="1850456" y="614914"/>
                  </a:lnTo>
                </a:path>
                <a:path w="1851025" h="615314">
                  <a:moveTo>
                    <a:pt x="0" y="409943"/>
                  </a:moveTo>
                  <a:lnTo>
                    <a:pt x="1850456" y="409943"/>
                  </a:lnTo>
                </a:path>
                <a:path w="1851025" h="615314">
                  <a:moveTo>
                    <a:pt x="0" y="204971"/>
                  </a:moveTo>
                  <a:lnTo>
                    <a:pt x="1850456" y="204971"/>
                  </a:lnTo>
                </a:path>
                <a:path w="1851025" h="615314">
                  <a:moveTo>
                    <a:pt x="0" y="0"/>
                  </a:moveTo>
                  <a:lnTo>
                    <a:pt x="1850456" y="0"/>
                  </a:lnTo>
                </a:path>
              </a:pathLst>
            </a:custGeom>
            <a:ln w="3795">
              <a:solidFill>
                <a:srgbClr val="BFBFB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3360045" y="1053082"/>
              <a:ext cx="1851025" cy="1537335"/>
            </a:xfrm>
            <a:custGeom>
              <a:avLst/>
              <a:gdLst/>
              <a:ahLst/>
              <a:cxnLst/>
              <a:rect l="l" t="t" r="r" b="b"/>
              <a:pathLst>
                <a:path w="1851025" h="1537335">
                  <a:moveTo>
                    <a:pt x="0" y="1537285"/>
                  </a:moveTo>
                  <a:lnTo>
                    <a:pt x="0" y="1496779"/>
                  </a:lnTo>
                </a:path>
                <a:path w="1851025" h="1537335">
                  <a:moveTo>
                    <a:pt x="370091" y="1537285"/>
                  </a:moveTo>
                  <a:lnTo>
                    <a:pt x="370091" y="1496779"/>
                  </a:lnTo>
                </a:path>
                <a:path w="1851025" h="1537335">
                  <a:moveTo>
                    <a:pt x="740182" y="1537285"/>
                  </a:moveTo>
                  <a:lnTo>
                    <a:pt x="740182" y="1496779"/>
                  </a:lnTo>
                </a:path>
                <a:path w="1851025" h="1537335">
                  <a:moveTo>
                    <a:pt x="1110274" y="1537285"/>
                  </a:moveTo>
                  <a:lnTo>
                    <a:pt x="1110274" y="1496779"/>
                  </a:lnTo>
                </a:path>
                <a:path w="1851025" h="1537335">
                  <a:moveTo>
                    <a:pt x="1480365" y="1537285"/>
                  </a:moveTo>
                  <a:lnTo>
                    <a:pt x="1480365" y="1496779"/>
                  </a:lnTo>
                </a:path>
                <a:path w="1851025" h="1537335">
                  <a:moveTo>
                    <a:pt x="1850456" y="1537285"/>
                  </a:moveTo>
                  <a:lnTo>
                    <a:pt x="1850456" y="1496779"/>
                  </a:lnTo>
                </a:path>
                <a:path w="1851025" h="1537335">
                  <a:moveTo>
                    <a:pt x="0" y="0"/>
                  </a:moveTo>
                  <a:lnTo>
                    <a:pt x="0" y="40506"/>
                  </a:lnTo>
                </a:path>
                <a:path w="1851025" h="1537335">
                  <a:moveTo>
                    <a:pt x="370091" y="0"/>
                  </a:moveTo>
                  <a:lnTo>
                    <a:pt x="370091" y="40506"/>
                  </a:lnTo>
                </a:path>
                <a:path w="1851025" h="1537335">
                  <a:moveTo>
                    <a:pt x="740182" y="0"/>
                  </a:moveTo>
                  <a:lnTo>
                    <a:pt x="740182" y="40506"/>
                  </a:lnTo>
                </a:path>
                <a:path w="1851025" h="1537335">
                  <a:moveTo>
                    <a:pt x="1110274" y="0"/>
                  </a:moveTo>
                  <a:lnTo>
                    <a:pt x="1110274" y="40506"/>
                  </a:lnTo>
                </a:path>
                <a:path w="1851025" h="1537335">
                  <a:moveTo>
                    <a:pt x="1480365" y="0"/>
                  </a:moveTo>
                  <a:lnTo>
                    <a:pt x="1480365" y="40506"/>
                  </a:lnTo>
                </a:path>
                <a:path w="1851025" h="1537335">
                  <a:moveTo>
                    <a:pt x="1850456" y="0"/>
                  </a:moveTo>
                  <a:lnTo>
                    <a:pt x="1850456" y="40506"/>
                  </a:lnTo>
                </a:path>
                <a:path w="1851025" h="1537335">
                  <a:moveTo>
                    <a:pt x="1850456" y="973614"/>
                  </a:moveTo>
                  <a:lnTo>
                    <a:pt x="1809956" y="973614"/>
                  </a:lnTo>
                </a:path>
                <a:path w="1851025" h="1537335">
                  <a:moveTo>
                    <a:pt x="1850456" y="768642"/>
                  </a:moveTo>
                  <a:lnTo>
                    <a:pt x="1809956" y="768642"/>
                  </a:lnTo>
                </a:path>
                <a:path w="1851025" h="1537335">
                  <a:moveTo>
                    <a:pt x="1850456" y="563671"/>
                  </a:moveTo>
                  <a:lnTo>
                    <a:pt x="1809956" y="563671"/>
                  </a:lnTo>
                </a:path>
                <a:path w="1851025" h="1537335">
                  <a:moveTo>
                    <a:pt x="1850456" y="358700"/>
                  </a:moveTo>
                  <a:lnTo>
                    <a:pt x="1809956" y="358700"/>
                  </a:lnTo>
                </a:path>
                <a:path w="1851025" h="1537335">
                  <a:moveTo>
                    <a:pt x="1850456" y="153728"/>
                  </a:moveTo>
                  <a:lnTo>
                    <a:pt x="1809956" y="153728"/>
                  </a:lnTo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3360045" y="1053082"/>
              <a:ext cx="1851025" cy="1537335"/>
            </a:xfrm>
            <a:custGeom>
              <a:avLst/>
              <a:gdLst/>
              <a:ahLst/>
              <a:cxnLst/>
              <a:rect l="l" t="t" r="r" b="b"/>
              <a:pathLst>
                <a:path w="1851025" h="1537335">
                  <a:moveTo>
                    <a:pt x="0" y="1537285"/>
                  </a:moveTo>
                  <a:lnTo>
                    <a:pt x="1850456" y="1537285"/>
                  </a:lnTo>
                </a:path>
                <a:path w="1851025" h="1537335">
                  <a:moveTo>
                    <a:pt x="0" y="0"/>
                  </a:moveTo>
                  <a:lnTo>
                    <a:pt x="1850456" y="0"/>
                  </a:lnTo>
                </a:path>
                <a:path w="1851025" h="1537335">
                  <a:moveTo>
                    <a:pt x="1850456" y="1537285"/>
                  </a:moveTo>
                  <a:lnTo>
                    <a:pt x="1850456" y="0"/>
                  </a:lnTo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27571" y="4913161"/>
            <a:ext cx="154819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95" dirty="0">
                <a:latin typeface="Calibri"/>
                <a:cs typeface="Calibri"/>
              </a:rPr>
              <a:t>1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32493" y="4913161"/>
            <a:ext cx="154819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95" dirty="0">
                <a:latin typeface="Calibri"/>
                <a:cs typeface="Calibri"/>
              </a:rPr>
              <a:t>2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47280" y="4913161"/>
            <a:ext cx="154819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95" dirty="0">
                <a:latin typeface="Calibri"/>
                <a:cs typeface="Calibri"/>
              </a:rPr>
              <a:t>5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52202" y="4913161"/>
            <a:ext cx="154819" cy="2869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714" spc="-95" dirty="0">
                <a:latin typeface="Calibri"/>
                <a:cs typeface="Calibri"/>
              </a:rPr>
              <a:t>6</a:t>
            </a:r>
            <a:endParaRPr sz="1714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85716" y="1997390"/>
            <a:ext cx="261257" cy="1987022"/>
          </a:xfrm>
          <a:prstGeom prst="rect">
            <a:avLst/>
          </a:prstGeom>
        </p:spPr>
        <p:txBody>
          <a:bodyPr vert="horz" wrap="square" lIns="0" tIns="153610" rIns="0" bIns="0" rtlCol="0">
            <a:spAutoFit/>
          </a:bodyPr>
          <a:lstStyle/>
          <a:p>
            <a:pPr marL="24191">
              <a:spcBef>
                <a:spcPts val="1210"/>
              </a:spcBef>
            </a:pPr>
            <a:r>
              <a:rPr sz="1714" spc="-48" dirty="0">
                <a:latin typeface="Calibri"/>
                <a:cs typeface="Calibri"/>
              </a:rPr>
              <a:t>62</a:t>
            </a:r>
            <a:endParaRPr sz="1714">
              <a:latin typeface="Calibri"/>
              <a:cs typeface="Calibri"/>
            </a:endParaRPr>
          </a:p>
          <a:p>
            <a:pPr marL="24191">
              <a:spcBef>
                <a:spcPts val="1010"/>
              </a:spcBef>
            </a:pPr>
            <a:r>
              <a:rPr sz="1714" spc="-48" dirty="0">
                <a:latin typeface="Calibri"/>
                <a:cs typeface="Calibri"/>
              </a:rPr>
              <a:t>60</a:t>
            </a:r>
            <a:endParaRPr sz="1714">
              <a:latin typeface="Calibri"/>
              <a:cs typeface="Calibri"/>
            </a:endParaRPr>
          </a:p>
          <a:p>
            <a:pPr marL="24191">
              <a:spcBef>
                <a:spcPts val="1019"/>
              </a:spcBef>
            </a:pPr>
            <a:r>
              <a:rPr sz="1714" spc="-48" dirty="0">
                <a:latin typeface="Calibri"/>
                <a:cs typeface="Calibri"/>
              </a:rPr>
              <a:t>58</a:t>
            </a:r>
            <a:endParaRPr sz="1714">
              <a:latin typeface="Calibri"/>
              <a:cs typeface="Calibri"/>
            </a:endParaRPr>
          </a:p>
          <a:p>
            <a:pPr marL="24191">
              <a:spcBef>
                <a:spcPts val="1019"/>
              </a:spcBef>
            </a:pPr>
            <a:r>
              <a:rPr sz="1714" spc="-48" dirty="0">
                <a:latin typeface="Calibri"/>
                <a:cs typeface="Calibri"/>
              </a:rPr>
              <a:t>56</a:t>
            </a:r>
            <a:endParaRPr sz="1714">
              <a:latin typeface="Calibri"/>
              <a:cs typeface="Calibri"/>
            </a:endParaRPr>
          </a:p>
          <a:p>
            <a:pPr marL="24191">
              <a:spcBef>
                <a:spcPts val="1019"/>
              </a:spcBef>
            </a:pPr>
            <a:r>
              <a:rPr sz="1714" spc="-48" dirty="0">
                <a:latin typeface="Calibri"/>
                <a:cs typeface="Calibri"/>
              </a:rPr>
              <a:t>54</a:t>
            </a:r>
            <a:endParaRPr sz="1714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964773" y="2090925"/>
            <a:ext cx="3605590" cy="1987248"/>
            <a:chOff x="3339005" y="1097735"/>
            <a:chExt cx="1892935" cy="1043305"/>
          </a:xfrm>
        </p:grpSpPr>
        <p:sp>
          <p:nvSpPr>
            <p:cNvPr id="33" name="object 33"/>
            <p:cNvSpPr/>
            <p:nvPr/>
          </p:nvSpPr>
          <p:spPr>
            <a:xfrm>
              <a:off x="3360045" y="1162639"/>
              <a:ext cx="1851025" cy="970915"/>
            </a:xfrm>
            <a:custGeom>
              <a:avLst/>
              <a:gdLst/>
              <a:ahLst/>
              <a:cxnLst/>
              <a:rect l="l" t="t" r="r" b="b"/>
              <a:pathLst>
                <a:path w="1851025" h="970914">
                  <a:moveTo>
                    <a:pt x="0" y="970539"/>
                  </a:moveTo>
                  <a:lnTo>
                    <a:pt x="370091" y="356650"/>
                  </a:lnTo>
                  <a:lnTo>
                    <a:pt x="740182" y="99821"/>
                  </a:lnTo>
                  <a:lnTo>
                    <a:pt x="1110274" y="50628"/>
                  </a:lnTo>
                  <a:lnTo>
                    <a:pt x="1480365" y="25006"/>
                  </a:lnTo>
                  <a:lnTo>
                    <a:pt x="1850456" y="0"/>
                  </a:lnTo>
                </a:path>
              </a:pathLst>
            </a:custGeom>
            <a:ln w="15183">
              <a:solidFill>
                <a:srgbClr val="DC8351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3360045" y="1118775"/>
              <a:ext cx="1851025" cy="578485"/>
            </a:xfrm>
            <a:custGeom>
              <a:avLst/>
              <a:gdLst/>
              <a:ahLst/>
              <a:cxnLst/>
              <a:rect l="l" t="t" r="r" b="b"/>
              <a:pathLst>
                <a:path w="1851025" h="578485">
                  <a:moveTo>
                    <a:pt x="0" y="578019"/>
                  </a:moveTo>
                  <a:lnTo>
                    <a:pt x="370091" y="261851"/>
                  </a:lnTo>
                  <a:lnTo>
                    <a:pt x="740182" y="80656"/>
                  </a:lnTo>
                  <a:lnTo>
                    <a:pt x="1110274" y="49500"/>
                  </a:lnTo>
                  <a:lnTo>
                    <a:pt x="1480365" y="28388"/>
                  </a:lnTo>
                  <a:lnTo>
                    <a:pt x="1850456" y="0"/>
                  </a:lnTo>
                </a:path>
              </a:pathLst>
            </a:custGeom>
            <a:ln w="15183">
              <a:solidFill>
                <a:srgbClr val="DC835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3346625" y="1105355"/>
              <a:ext cx="1877695" cy="605155"/>
            </a:xfrm>
            <a:custGeom>
              <a:avLst/>
              <a:gdLst/>
              <a:ahLst/>
              <a:cxnLst/>
              <a:rect l="l" t="t" r="r" b="b"/>
              <a:pathLst>
                <a:path w="1877695" h="605155">
                  <a:moveTo>
                    <a:pt x="0" y="604859"/>
                  </a:moveTo>
                  <a:lnTo>
                    <a:pt x="26840" y="578019"/>
                  </a:lnTo>
                </a:path>
                <a:path w="1877695" h="605155">
                  <a:moveTo>
                    <a:pt x="0" y="578019"/>
                  </a:moveTo>
                  <a:lnTo>
                    <a:pt x="26840" y="604859"/>
                  </a:lnTo>
                </a:path>
                <a:path w="1877695" h="605155">
                  <a:moveTo>
                    <a:pt x="370091" y="288691"/>
                  </a:moveTo>
                  <a:lnTo>
                    <a:pt x="396931" y="261851"/>
                  </a:lnTo>
                </a:path>
                <a:path w="1877695" h="605155">
                  <a:moveTo>
                    <a:pt x="370091" y="261851"/>
                  </a:moveTo>
                  <a:lnTo>
                    <a:pt x="396931" y="288691"/>
                  </a:lnTo>
                </a:path>
                <a:path w="1877695" h="605155">
                  <a:moveTo>
                    <a:pt x="740182" y="107496"/>
                  </a:moveTo>
                  <a:lnTo>
                    <a:pt x="767023" y="80656"/>
                  </a:lnTo>
                </a:path>
                <a:path w="1877695" h="605155">
                  <a:moveTo>
                    <a:pt x="740182" y="80656"/>
                  </a:moveTo>
                  <a:lnTo>
                    <a:pt x="767023" y="107496"/>
                  </a:lnTo>
                </a:path>
                <a:path w="1877695" h="605155">
                  <a:moveTo>
                    <a:pt x="1110274" y="76341"/>
                  </a:moveTo>
                  <a:lnTo>
                    <a:pt x="1137114" y="49500"/>
                  </a:lnTo>
                </a:path>
                <a:path w="1877695" h="605155">
                  <a:moveTo>
                    <a:pt x="1110274" y="49500"/>
                  </a:moveTo>
                  <a:lnTo>
                    <a:pt x="1137114" y="76341"/>
                  </a:lnTo>
                </a:path>
                <a:path w="1877695" h="605155">
                  <a:moveTo>
                    <a:pt x="1480365" y="55228"/>
                  </a:moveTo>
                  <a:lnTo>
                    <a:pt x="1507205" y="28388"/>
                  </a:lnTo>
                </a:path>
                <a:path w="1877695" h="605155">
                  <a:moveTo>
                    <a:pt x="1480365" y="28388"/>
                  </a:moveTo>
                  <a:lnTo>
                    <a:pt x="1507205" y="55228"/>
                  </a:lnTo>
                </a:path>
                <a:path w="1877695" h="605155">
                  <a:moveTo>
                    <a:pt x="1850456" y="26840"/>
                  </a:moveTo>
                  <a:lnTo>
                    <a:pt x="1877297" y="0"/>
                  </a:lnTo>
                </a:path>
                <a:path w="1877695" h="605155">
                  <a:moveTo>
                    <a:pt x="1850456" y="0"/>
                  </a:moveTo>
                  <a:lnTo>
                    <a:pt x="1877297" y="26840"/>
                  </a:lnTo>
                </a:path>
              </a:pathLst>
            </a:custGeom>
            <a:ln w="15183">
              <a:solidFill>
                <a:srgbClr val="DC835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047241" y="4913161"/>
            <a:ext cx="1440543" cy="607596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313273">
              <a:spcBef>
                <a:spcPts val="181"/>
              </a:spcBef>
              <a:tabLst>
                <a:tab pos="1018439" algn="l"/>
              </a:tabLst>
            </a:pPr>
            <a:r>
              <a:rPr sz="1714" spc="-95" dirty="0">
                <a:latin typeface="Calibri"/>
                <a:cs typeface="Calibri"/>
              </a:rPr>
              <a:t>3</a:t>
            </a:r>
            <a:r>
              <a:rPr sz="1714" dirty="0">
                <a:latin typeface="Calibri"/>
                <a:cs typeface="Calibri"/>
              </a:rPr>
              <a:t>	</a:t>
            </a:r>
            <a:r>
              <a:rPr sz="1714" spc="-95" dirty="0">
                <a:latin typeface="Calibri"/>
                <a:cs typeface="Calibri"/>
              </a:rPr>
              <a:t>4</a:t>
            </a:r>
            <a:endParaRPr sz="1714">
              <a:latin typeface="Calibri"/>
              <a:cs typeface="Calibri"/>
            </a:endParaRPr>
          </a:p>
          <a:p>
            <a:pPr marL="24191">
              <a:spcBef>
                <a:spcPts val="114"/>
              </a:spcBef>
            </a:pPr>
            <a:r>
              <a:rPr sz="2000" spc="-67" dirty="0">
                <a:latin typeface="Tahoma"/>
                <a:cs typeface="Tahoma"/>
              </a:rPr>
              <a:t>decoder</a:t>
            </a:r>
            <a:r>
              <a:rPr sz="2000" spc="-95" dirty="0">
                <a:latin typeface="Tahoma"/>
                <a:cs typeface="Tahoma"/>
              </a:rPr>
              <a:t> </a:t>
            </a:r>
            <a:r>
              <a:rPr sz="2000" spc="-76" dirty="0">
                <a:latin typeface="Tahoma"/>
                <a:cs typeface="Tahoma"/>
              </a:rPr>
              <a:t>layer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24757" y="3194643"/>
            <a:ext cx="527580" cy="560010"/>
          </a:xfrm>
          <a:prstGeom prst="rect">
            <a:avLst/>
          </a:prstGeom>
        </p:spPr>
        <p:txBody>
          <a:bodyPr vert="vert270" wrap="square" lIns="0" tIns="70152" rIns="0" bIns="0" rtlCol="0">
            <a:spAutoFit/>
          </a:bodyPr>
          <a:lstStyle/>
          <a:p>
            <a:pPr marL="24191">
              <a:spcBef>
                <a:spcPts val="552"/>
              </a:spcBef>
            </a:pPr>
            <a:r>
              <a:rPr sz="2000" spc="-38" dirty="0">
                <a:latin typeface="Tahoma"/>
                <a:cs typeface="Tahoma"/>
              </a:rPr>
              <a:t>AP</a:t>
            </a:r>
            <a:r>
              <a:rPr sz="2143" spc="-57" baseline="-11111" dirty="0">
                <a:latin typeface="Tahoma"/>
                <a:cs typeface="Tahoma"/>
              </a:rPr>
              <a:t>50</a:t>
            </a:r>
            <a:endParaRPr sz="2143" baseline="-11111"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559321" y="3770162"/>
            <a:ext cx="1865084" cy="1076476"/>
            <a:chOff x="4176143" y="1979335"/>
            <a:chExt cx="979169" cy="565150"/>
          </a:xfrm>
        </p:grpSpPr>
        <p:sp>
          <p:nvSpPr>
            <p:cNvPr id="39" name="object 39"/>
            <p:cNvSpPr/>
            <p:nvPr/>
          </p:nvSpPr>
          <p:spPr>
            <a:xfrm>
              <a:off x="4183735" y="1986927"/>
              <a:ext cx="963930" cy="549910"/>
            </a:xfrm>
            <a:custGeom>
              <a:avLst/>
              <a:gdLst/>
              <a:ahLst/>
              <a:cxnLst/>
              <a:rect l="l" t="t" r="r" b="b"/>
              <a:pathLst>
                <a:path w="963929" h="549910">
                  <a:moveTo>
                    <a:pt x="963663" y="0"/>
                  </a:moveTo>
                  <a:lnTo>
                    <a:pt x="0" y="0"/>
                  </a:lnTo>
                  <a:lnTo>
                    <a:pt x="0" y="549732"/>
                  </a:lnTo>
                  <a:lnTo>
                    <a:pt x="963663" y="549732"/>
                  </a:lnTo>
                  <a:lnTo>
                    <a:pt x="963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4183735" y="1986927"/>
              <a:ext cx="963930" cy="549910"/>
            </a:xfrm>
            <a:custGeom>
              <a:avLst/>
              <a:gdLst/>
              <a:ahLst/>
              <a:cxnLst/>
              <a:rect l="l" t="t" r="r" b="b"/>
              <a:pathLst>
                <a:path w="963929" h="549910">
                  <a:moveTo>
                    <a:pt x="0" y="549732"/>
                  </a:moveTo>
                  <a:lnTo>
                    <a:pt x="963663" y="549732"/>
                  </a:lnTo>
                  <a:lnTo>
                    <a:pt x="963663" y="0"/>
                  </a:lnTo>
                  <a:lnTo>
                    <a:pt x="0" y="0"/>
                  </a:lnTo>
                  <a:lnTo>
                    <a:pt x="0" y="549732"/>
                  </a:lnTo>
                  <a:close/>
                </a:path>
              </a:pathLst>
            </a:custGeom>
            <a:ln w="151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4219790" y="2069884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60">
                  <a:moveTo>
                    <a:pt x="0" y="0"/>
                  </a:moveTo>
                  <a:lnTo>
                    <a:pt x="81001" y="0"/>
                  </a:lnTo>
                  <a:lnTo>
                    <a:pt x="162003" y="0"/>
                  </a:lnTo>
                </a:path>
              </a:pathLst>
            </a:custGeom>
            <a:ln w="15183">
              <a:solidFill>
                <a:srgbClr val="4B71A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4219790" y="2184403"/>
              <a:ext cx="162560" cy="27305"/>
            </a:xfrm>
            <a:custGeom>
              <a:avLst/>
              <a:gdLst/>
              <a:ahLst/>
              <a:cxnLst/>
              <a:rect l="l" t="t" r="r" b="b"/>
              <a:pathLst>
                <a:path w="162560" h="27305">
                  <a:moveTo>
                    <a:pt x="0" y="13420"/>
                  </a:moveTo>
                  <a:lnTo>
                    <a:pt x="81001" y="13420"/>
                  </a:lnTo>
                  <a:lnTo>
                    <a:pt x="162003" y="13420"/>
                  </a:lnTo>
                </a:path>
                <a:path w="162560" h="27305">
                  <a:moveTo>
                    <a:pt x="67581" y="26840"/>
                  </a:moveTo>
                  <a:lnTo>
                    <a:pt x="94421" y="0"/>
                  </a:lnTo>
                </a:path>
                <a:path w="162560" h="27305">
                  <a:moveTo>
                    <a:pt x="67581" y="0"/>
                  </a:moveTo>
                  <a:lnTo>
                    <a:pt x="94421" y="26840"/>
                  </a:lnTo>
                </a:path>
              </a:pathLst>
            </a:custGeom>
            <a:ln w="15183">
              <a:solidFill>
                <a:srgbClr val="4B71A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3" name="object 43"/>
            <p:cNvSpPr/>
            <p:nvPr/>
          </p:nvSpPr>
          <p:spPr>
            <a:xfrm>
              <a:off x="4219790" y="2325773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60">
                  <a:moveTo>
                    <a:pt x="0" y="0"/>
                  </a:moveTo>
                  <a:lnTo>
                    <a:pt x="81001" y="0"/>
                  </a:lnTo>
                  <a:lnTo>
                    <a:pt x="162003" y="0"/>
                  </a:lnTo>
                </a:path>
              </a:pathLst>
            </a:custGeom>
            <a:ln w="15183">
              <a:solidFill>
                <a:srgbClr val="DC8351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4" name="object 44"/>
            <p:cNvSpPr/>
            <p:nvPr/>
          </p:nvSpPr>
          <p:spPr>
            <a:xfrm>
              <a:off x="4219790" y="2440292"/>
              <a:ext cx="162560" cy="27305"/>
            </a:xfrm>
            <a:custGeom>
              <a:avLst/>
              <a:gdLst/>
              <a:ahLst/>
              <a:cxnLst/>
              <a:rect l="l" t="t" r="r" b="b"/>
              <a:pathLst>
                <a:path w="162560" h="27305">
                  <a:moveTo>
                    <a:pt x="0" y="13420"/>
                  </a:moveTo>
                  <a:lnTo>
                    <a:pt x="81001" y="13420"/>
                  </a:lnTo>
                  <a:lnTo>
                    <a:pt x="162003" y="13420"/>
                  </a:lnTo>
                </a:path>
                <a:path w="162560" h="27305">
                  <a:moveTo>
                    <a:pt x="67581" y="26840"/>
                  </a:moveTo>
                  <a:lnTo>
                    <a:pt x="94421" y="0"/>
                  </a:lnTo>
                </a:path>
                <a:path w="162560" h="27305">
                  <a:moveTo>
                    <a:pt x="67581" y="0"/>
                  </a:moveTo>
                  <a:lnTo>
                    <a:pt x="94421" y="26840"/>
                  </a:lnTo>
                </a:path>
              </a:pathLst>
            </a:custGeom>
            <a:ln w="15183">
              <a:solidFill>
                <a:srgbClr val="DC835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929061" y="3776530"/>
            <a:ext cx="1463524" cy="98082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2573" marR="58058">
              <a:lnSpc>
                <a:spcPct val="104900"/>
              </a:lnSpc>
              <a:spcBef>
                <a:spcPts val="133"/>
              </a:spcBef>
            </a:pPr>
            <a:r>
              <a:rPr sz="1524" spc="143" dirty="0">
                <a:latin typeface="Tahoma"/>
                <a:cs typeface="Tahoma"/>
              </a:rPr>
              <a:t>AP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dirty="0">
                <a:latin typeface="Tahoma"/>
                <a:cs typeface="Tahoma"/>
              </a:rPr>
              <a:t>No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spc="-48" dirty="0">
                <a:latin typeface="Tahoma"/>
                <a:cs typeface="Tahoma"/>
              </a:rPr>
              <a:t>NMS</a:t>
            </a:r>
            <a:r>
              <a:rPr sz="1524" spc="952" dirty="0">
                <a:latin typeface="Tahoma"/>
                <a:cs typeface="Tahoma"/>
              </a:rPr>
              <a:t> </a:t>
            </a:r>
            <a:r>
              <a:rPr sz="1524" spc="143" dirty="0">
                <a:latin typeface="Tahoma"/>
                <a:cs typeface="Tahoma"/>
              </a:rPr>
              <a:t>AP</a:t>
            </a:r>
            <a:r>
              <a:rPr sz="1524" spc="48" dirty="0">
                <a:latin typeface="Tahoma"/>
                <a:cs typeface="Tahoma"/>
              </a:rPr>
              <a:t> </a:t>
            </a:r>
            <a:r>
              <a:rPr sz="1524" spc="-19" dirty="0">
                <a:latin typeface="Tahoma"/>
                <a:cs typeface="Tahoma"/>
              </a:rPr>
              <a:t>NMS=0.7 </a:t>
            </a:r>
            <a:r>
              <a:rPr sz="1524" dirty="0">
                <a:latin typeface="Tahoma"/>
                <a:cs typeface="Tahoma"/>
              </a:rPr>
              <a:t>AP</a:t>
            </a:r>
            <a:r>
              <a:rPr sz="1714" baseline="-9259" dirty="0">
                <a:latin typeface="Arial MT"/>
                <a:cs typeface="Arial MT"/>
              </a:rPr>
              <a:t>50</a:t>
            </a:r>
            <a:r>
              <a:rPr sz="1714" spc="571" baseline="-9259" dirty="0">
                <a:latin typeface="Arial MT"/>
                <a:cs typeface="Arial MT"/>
              </a:rPr>
              <a:t> </a:t>
            </a:r>
            <a:r>
              <a:rPr sz="1524" dirty="0">
                <a:latin typeface="Tahoma"/>
                <a:cs typeface="Tahoma"/>
              </a:rPr>
              <a:t>No</a:t>
            </a:r>
            <a:r>
              <a:rPr sz="1524" spc="143" dirty="0">
                <a:latin typeface="Tahoma"/>
                <a:cs typeface="Tahoma"/>
              </a:rPr>
              <a:t> </a:t>
            </a:r>
            <a:r>
              <a:rPr sz="1524" spc="-48" dirty="0">
                <a:latin typeface="Tahoma"/>
                <a:cs typeface="Tahoma"/>
              </a:rPr>
              <a:t>NMS </a:t>
            </a:r>
            <a:r>
              <a:rPr sz="1524" dirty="0">
                <a:latin typeface="Tahoma"/>
                <a:cs typeface="Tahoma"/>
              </a:rPr>
              <a:t>AP</a:t>
            </a:r>
            <a:r>
              <a:rPr sz="1714" baseline="-9259" dirty="0">
                <a:latin typeface="Arial MT"/>
                <a:cs typeface="Arial MT"/>
              </a:rPr>
              <a:t>50</a:t>
            </a:r>
            <a:r>
              <a:rPr sz="1714" spc="699" baseline="-9259" dirty="0">
                <a:latin typeface="Arial MT"/>
                <a:cs typeface="Arial MT"/>
              </a:rPr>
              <a:t> </a:t>
            </a:r>
            <a:r>
              <a:rPr sz="1524" spc="-19" dirty="0">
                <a:latin typeface="Tahoma"/>
                <a:cs typeface="Tahoma"/>
              </a:rPr>
              <a:t>NMS=0.7</a:t>
            </a:r>
            <a:endParaRPr sz="1524">
              <a:latin typeface="Tahoma"/>
              <a:cs typeface="Tahom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01523" y="3281691"/>
            <a:ext cx="163195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7785">
              <a:spcBef>
                <a:spcPts val="190"/>
              </a:spcBef>
            </a:pPr>
            <a:fld id="{81D60167-4931-47E6-BA6A-407CBD079E47}" type="slidenum">
              <a:rPr lang="ru-RU" spc="-30" smtClean="0"/>
              <a:pPr marL="57785">
                <a:spcBef>
                  <a:spcPts val="190"/>
                </a:spcBef>
              </a:pPr>
              <a:t>63</a:t>
            </a:fld>
            <a:r>
              <a:rPr lang="ru-RU" spc="-65"/>
              <a:t> </a:t>
            </a:r>
            <a:r>
              <a:rPr lang="ru-RU" spc="150"/>
              <a:t>/</a:t>
            </a:r>
            <a:r>
              <a:rPr lang="ru-RU" spc="-65"/>
              <a:t> </a:t>
            </a:r>
            <a:r>
              <a:rPr lang="ru-RU" spc="-25"/>
              <a:t>38</a:t>
            </a:r>
            <a:endParaRPr spc="-67" dirty="0"/>
          </a:p>
        </p:txBody>
      </p:sp>
    </p:spTree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3772503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67" dirty="0">
                <a:solidFill>
                  <a:srgbClr val="595959"/>
                </a:solidFill>
                <a:latin typeface="Tahoma"/>
                <a:cs typeface="Tahoma"/>
              </a:rPr>
              <a:t>Decoder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attention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weights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575" y="1878592"/>
            <a:ext cx="2562061" cy="38398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5426" y="1878969"/>
            <a:ext cx="2563328" cy="38395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6651" y="1878399"/>
            <a:ext cx="3888804" cy="38400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610667" y="12225529"/>
            <a:ext cx="5225143" cy="459084"/>
          </a:xfrm>
          <a:prstGeom prst="rect">
            <a:avLst/>
          </a:prstGeom>
        </p:spPr>
        <p:txBody>
          <a:bodyPr vert="horz" wrap="square" lIns="0" tIns="280463" rIns="0" bIns="0" rtlCol="0" anchor="ctr">
            <a:spAutoFit/>
          </a:bodyPr>
          <a:lstStyle/>
          <a:p>
            <a:pPr marL="72573">
              <a:spcBef>
                <a:spcPts val="362"/>
              </a:spcBef>
            </a:pPr>
            <a:r>
              <a:rPr spc="-57" dirty="0"/>
              <a:t>37</a:t>
            </a:r>
            <a:r>
              <a:rPr spc="-114" dirty="0"/>
              <a:t> </a:t>
            </a:r>
            <a:r>
              <a:rPr spc="286" dirty="0"/>
              <a:t>/</a:t>
            </a:r>
            <a:r>
              <a:rPr spc="-114" dirty="0"/>
              <a:t> </a:t>
            </a:r>
            <a:r>
              <a:rPr spc="-67" dirty="0"/>
              <a:t>38</a:t>
            </a:r>
          </a:p>
        </p:txBody>
      </p:sp>
    </p:spTree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4983238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Transformer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architecture</a:t>
            </a:r>
            <a:r>
              <a:rPr sz="2667" spc="10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variations</a:t>
            </a:r>
            <a:endParaRPr sz="2667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85627" y="1276749"/>
            <a:ext cx="9609667" cy="2002971"/>
            <a:chOff x="357454" y="670293"/>
            <a:chExt cx="5045075" cy="1051560"/>
          </a:xfrm>
        </p:grpSpPr>
        <p:sp>
          <p:nvSpPr>
            <p:cNvPr id="4" name="object 4"/>
            <p:cNvSpPr/>
            <p:nvPr/>
          </p:nvSpPr>
          <p:spPr>
            <a:xfrm>
              <a:off x="359994" y="672833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>
                  <a:moveTo>
                    <a:pt x="4302893" y="0"/>
                  </a:moveTo>
                  <a:lnTo>
                    <a:pt x="4526358" y="0"/>
                  </a:lnTo>
                </a:path>
                <a:path w="5039995">
                  <a:moveTo>
                    <a:pt x="4720482" y="0"/>
                  </a:moveTo>
                  <a:lnTo>
                    <a:pt x="5039995" y="0"/>
                  </a:lnTo>
                </a:path>
                <a:path w="5039995">
                  <a:moveTo>
                    <a:pt x="0" y="0"/>
                  </a:moveTo>
                  <a:lnTo>
                    <a:pt x="4108770" y="0"/>
                  </a:lnTo>
                </a:path>
              </a:pathLst>
            </a:custGeom>
            <a:ln w="5054">
              <a:solidFill>
                <a:srgbClr val="AAA62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" name="object 5"/>
            <p:cNvSpPr/>
            <p:nvPr/>
          </p:nvSpPr>
          <p:spPr>
            <a:xfrm>
              <a:off x="3128504" y="1598902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3128504" y="1598902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79915" y="1631258"/>
            <a:ext cx="2354943" cy="67960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410037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latin typeface="Tahoma"/>
                <a:cs typeface="Tahoma"/>
              </a:rPr>
              <a:t>Base</a:t>
            </a:r>
            <a:r>
              <a:rPr sz="2095" spc="-86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transformer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86" dirty="0">
                <a:latin typeface="Tahoma"/>
                <a:cs typeface="Tahoma"/>
              </a:rPr>
              <a:t>39.2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AP</a:t>
            </a:r>
            <a:r>
              <a:rPr sz="2286" i="1" spc="-70" baseline="27777" dirty="0">
                <a:latin typeface="Comic Sans MS"/>
                <a:cs typeface="Comic Sans MS"/>
              </a:rPr>
              <a:t>a</a:t>
            </a:r>
            <a:endParaRPr sz="2286" baseline="27777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1913" y="5659676"/>
            <a:ext cx="2304143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59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913675" y="303993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54745" y="3441683"/>
            <a:ext cx="1553029" cy="243114"/>
            <a:chOff x="3123741" y="1806883"/>
            <a:chExt cx="815340" cy="127635"/>
          </a:xfrm>
        </p:grpSpPr>
        <p:sp>
          <p:nvSpPr>
            <p:cNvPr id="12" name="object 12"/>
            <p:cNvSpPr/>
            <p:nvPr/>
          </p:nvSpPr>
          <p:spPr>
            <a:xfrm>
              <a:off x="3128504" y="1811646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5EBE7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" name="object 13"/>
            <p:cNvSpPr/>
            <p:nvPr/>
          </p:nvSpPr>
          <p:spPr>
            <a:xfrm>
              <a:off x="3128504" y="1811646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74259" y="3445149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54745" y="3846910"/>
            <a:ext cx="1553029" cy="243114"/>
            <a:chOff x="3123741" y="2019627"/>
            <a:chExt cx="815340" cy="127635"/>
          </a:xfrm>
        </p:grpSpPr>
        <p:sp>
          <p:nvSpPr>
            <p:cNvPr id="16" name="object 16"/>
            <p:cNvSpPr/>
            <p:nvPr/>
          </p:nvSpPr>
          <p:spPr>
            <a:xfrm>
              <a:off x="3128504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128504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136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423605" y="3118916"/>
            <a:ext cx="1683655" cy="1874762"/>
            <a:chOff x="3054892" y="1637431"/>
            <a:chExt cx="883919" cy="984250"/>
          </a:xfrm>
        </p:grpSpPr>
        <p:sp>
          <p:nvSpPr>
            <p:cNvPr id="20" name="object 20"/>
            <p:cNvSpPr/>
            <p:nvPr/>
          </p:nvSpPr>
          <p:spPr>
            <a:xfrm>
              <a:off x="3128504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8504" y="2161011"/>
              <a:ext cx="805815" cy="194310"/>
            </a:xfrm>
            <a:custGeom>
              <a:avLst/>
              <a:gdLst/>
              <a:ahLst/>
              <a:cxnLst/>
              <a:rect l="l" t="t" r="r" b="b"/>
              <a:pathLst>
                <a:path w="805814" h="194310">
                  <a:moveTo>
                    <a:pt x="0" y="194054"/>
                  </a:moveTo>
                  <a:lnTo>
                    <a:pt x="805485" y="194054"/>
                  </a:lnTo>
                  <a:lnTo>
                    <a:pt x="805485" y="76121"/>
                  </a:lnTo>
                  <a:lnTo>
                    <a:pt x="0" y="76121"/>
                  </a:lnTo>
                  <a:lnTo>
                    <a:pt x="0" y="194054"/>
                  </a:lnTo>
                  <a:close/>
                </a:path>
                <a:path w="805814" h="194310">
                  <a:moveTo>
                    <a:pt x="402742" y="71599"/>
                  </a:moveTo>
                  <a:lnTo>
                    <a:pt x="402742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3515572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3515572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31247" y="1948268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15572" y="1938622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3515572" y="1938622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3531247" y="1735524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3515572" y="172587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3515572" y="172587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3059655" y="1657869"/>
              <a:ext cx="471805" cy="328295"/>
            </a:xfrm>
            <a:custGeom>
              <a:avLst/>
              <a:gdLst/>
              <a:ahLst/>
              <a:cxnLst/>
              <a:rect l="l" t="t" r="r" b="b"/>
              <a:pathLst>
                <a:path w="471804" h="328294">
                  <a:moveTo>
                    <a:pt x="471591" y="327692"/>
                  </a:moveTo>
                  <a:lnTo>
                    <a:pt x="0" y="327692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80876" y="1642194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3080876" y="1642194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3531247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3515572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3515572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3734879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3719204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3719204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3327615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3311940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3311940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638696" y="4202716"/>
            <a:ext cx="1384905" cy="388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181432">
              <a:spcBef>
                <a:spcPts val="436"/>
              </a:spcBef>
              <a:tabLst>
                <a:tab pos="567278" algn="l"/>
                <a:tab pos="950703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301077" y="2913930"/>
            <a:ext cx="1929190" cy="2202543"/>
            <a:chOff x="2990565" y="1529813"/>
            <a:chExt cx="1012825" cy="1156335"/>
          </a:xfrm>
        </p:grpSpPr>
        <p:sp>
          <p:nvSpPr>
            <p:cNvPr id="44" name="object 44"/>
            <p:cNvSpPr/>
            <p:nvPr/>
          </p:nvSpPr>
          <p:spPr>
            <a:xfrm>
              <a:off x="3059655" y="2083356"/>
              <a:ext cx="675640" cy="534035"/>
            </a:xfrm>
            <a:custGeom>
              <a:avLst/>
              <a:gdLst/>
              <a:ahLst/>
              <a:cxnLst/>
              <a:rect l="l" t="t" r="r" b="b"/>
              <a:pathLst>
                <a:path w="675639" h="534035">
                  <a:moveTo>
                    <a:pt x="675223" y="533537"/>
                  </a:moveTo>
                  <a:lnTo>
                    <a:pt x="0" y="533537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5" name="object 45"/>
            <p:cNvSpPr/>
            <p:nvPr/>
          </p:nvSpPr>
          <p:spPr>
            <a:xfrm>
              <a:off x="3080876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3080876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2995328" y="1534575"/>
              <a:ext cx="1003300" cy="1146810"/>
            </a:xfrm>
            <a:custGeom>
              <a:avLst/>
              <a:gdLst/>
              <a:ahLst/>
              <a:cxnLst/>
              <a:rect l="l" t="t" r="r" b="b"/>
              <a:pathLst>
                <a:path w="1003300" h="1146810">
                  <a:moveTo>
                    <a:pt x="0" y="1116501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9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972844" y="0"/>
                  </a:lnTo>
                  <a:lnTo>
                    <a:pt x="984578" y="2368"/>
                  </a:lnTo>
                  <a:lnTo>
                    <a:pt x="994159" y="8828"/>
                  </a:lnTo>
                  <a:lnTo>
                    <a:pt x="1000620" y="18410"/>
                  </a:lnTo>
                  <a:lnTo>
                    <a:pt x="1002988" y="30144"/>
                  </a:lnTo>
                  <a:lnTo>
                    <a:pt x="1002988" y="1116501"/>
                  </a:lnTo>
                  <a:lnTo>
                    <a:pt x="1000620" y="1128234"/>
                  </a:lnTo>
                  <a:lnTo>
                    <a:pt x="994159" y="1137816"/>
                  </a:lnTo>
                  <a:lnTo>
                    <a:pt x="984578" y="1144276"/>
                  </a:lnTo>
                  <a:lnTo>
                    <a:pt x="972844" y="1146645"/>
                  </a:lnTo>
                  <a:lnTo>
                    <a:pt x="30144" y="1146645"/>
                  </a:lnTo>
                  <a:lnTo>
                    <a:pt x="18410" y="1144276"/>
                  </a:lnTo>
                  <a:lnTo>
                    <a:pt x="8829" y="1137816"/>
                  </a:lnTo>
                  <a:lnTo>
                    <a:pt x="2368" y="1128234"/>
                  </a:lnTo>
                  <a:lnTo>
                    <a:pt x="0" y="1116501"/>
                  </a:lnTo>
                  <a:close/>
                </a:path>
              </a:pathLst>
            </a:custGeom>
            <a:ln w="904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329700" y="2915248"/>
            <a:ext cx="214086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i="1" spc="67" dirty="0">
                <a:latin typeface="Georgia"/>
                <a:cs typeface="Georgia"/>
              </a:rPr>
              <a:t>N</a:t>
            </a:r>
            <a:r>
              <a:rPr sz="667" i="1" spc="67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26735" y="5383405"/>
            <a:ext cx="1008743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76" dirty="0">
                <a:latin typeface="Tahoma"/>
                <a:cs typeface="Tahoma"/>
              </a:rPr>
              <a:t>Image</a:t>
            </a:r>
            <a:r>
              <a:rPr sz="1238" spc="-19" dirty="0">
                <a:latin typeface="Tahoma"/>
                <a:cs typeface="Tahoma"/>
              </a:rPr>
              <a:t> </a:t>
            </a:r>
            <a:r>
              <a:rPr sz="1238" spc="-48" dirty="0">
                <a:latin typeface="Tahoma"/>
                <a:cs typeface="Tahoma"/>
              </a:rPr>
              <a:t>features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44582" y="5163669"/>
            <a:ext cx="172962" cy="172962"/>
          </a:xfrm>
          <a:custGeom>
            <a:avLst/>
            <a:gdLst/>
            <a:ahLst/>
            <a:cxnLst/>
            <a:rect l="l" t="t" r="r" b="b"/>
            <a:pathLst>
              <a:path w="90804" h="90805">
                <a:moveTo>
                  <a:pt x="90683" y="45341"/>
                </a:moveTo>
                <a:lnTo>
                  <a:pt x="87119" y="27692"/>
                </a:lnTo>
                <a:lnTo>
                  <a:pt x="77402" y="13280"/>
                </a:lnTo>
                <a:lnTo>
                  <a:pt x="62990" y="3563"/>
                </a:lnTo>
                <a:lnTo>
                  <a:pt x="45341" y="0"/>
                </a:lnTo>
                <a:lnTo>
                  <a:pt x="27692" y="3563"/>
                </a:lnTo>
                <a:lnTo>
                  <a:pt x="13280" y="13280"/>
                </a:lnTo>
                <a:lnTo>
                  <a:pt x="3563" y="27692"/>
                </a:lnTo>
                <a:lnTo>
                  <a:pt x="0" y="45341"/>
                </a:lnTo>
                <a:lnTo>
                  <a:pt x="3563" y="62990"/>
                </a:lnTo>
                <a:lnTo>
                  <a:pt x="13280" y="77403"/>
                </a:lnTo>
                <a:lnTo>
                  <a:pt x="27692" y="87120"/>
                </a:lnTo>
                <a:lnTo>
                  <a:pt x="45341" y="90683"/>
                </a:lnTo>
                <a:lnTo>
                  <a:pt x="62990" y="87120"/>
                </a:lnTo>
                <a:lnTo>
                  <a:pt x="77402" y="77403"/>
                </a:lnTo>
                <a:lnTo>
                  <a:pt x="87119" y="62990"/>
                </a:lnTo>
                <a:lnTo>
                  <a:pt x="90683" y="45341"/>
                </a:lnTo>
                <a:close/>
              </a:path>
            </a:pathLst>
          </a:custGeom>
          <a:ln w="90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sp>
        <p:nvSpPr>
          <p:cNvPr id="51" name="object 51"/>
          <p:cNvSpPr txBox="1"/>
          <p:nvPr/>
        </p:nvSpPr>
        <p:spPr>
          <a:xfrm>
            <a:off x="7245608" y="5107936"/>
            <a:ext cx="171752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7321874" y="3846908"/>
            <a:ext cx="3154438" cy="1555448"/>
            <a:chOff x="3526484" y="2019627"/>
            <a:chExt cx="1656080" cy="816610"/>
          </a:xfrm>
        </p:grpSpPr>
        <p:sp>
          <p:nvSpPr>
            <p:cNvPr id="53" name="object 53"/>
            <p:cNvSpPr/>
            <p:nvPr/>
          </p:nvSpPr>
          <p:spPr>
            <a:xfrm>
              <a:off x="3531247" y="2616893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30">
                  <a:moveTo>
                    <a:pt x="0" y="214422"/>
                  </a:moveTo>
                  <a:lnTo>
                    <a:pt x="0" y="189237"/>
                  </a:lnTo>
                </a:path>
                <a:path h="214630">
                  <a:moveTo>
                    <a:pt x="0" y="89511"/>
                  </a:moveTo>
                  <a:lnTo>
                    <a:pt x="0" y="0"/>
                  </a:lnTo>
                </a:path>
                <a:path h="214630">
                  <a:moveTo>
                    <a:pt x="0" y="214422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4371877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4371877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4371877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7" name="object 57"/>
            <p:cNvSpPr/>
            <p:nvPr/>
          </p:nvSpPr>
          <p:spPr>
            <a:xfrm>
              <a:off x="4371877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338359" y="2646675"/>
            <a:ext cx="581781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19" dirty="0">
                <a:latin typeface="Tahoma"/>
                <a:cs typeface="Tahoma"/>
              </a:rPr>
              <a:t>Encoder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2819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8923076" y="2791400"/>
            <a:ext cx="1553029" cy="648305"/>
            <a:chOff x="4367115" y="1465485"/>
            <a:chExt cx="815340" cy="340360"/>
          </a:xfrm>
        </p:grpSpPr>
        <p:sp>
          <p:nvSpPr>
            <p:cNvPr id="61" name="object 61"/>
            <p:cNvSpPr/>
            <p:nvPr/>
          </p:nvSpPr>
          <p:spPr>
            <a:xfrm>
              <a:off x="4371877" y="168299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4371877" y="168299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4371877" y="1470248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4" name="object 64"/>
            <p:cNvSpPr/>
            <p:nvPr/>
          </p:nvSpPr>
          <p:spPr>
            <a:xfrm>
              <a:off x="4371877" y="1470248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9281975" y="2794869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8923076" y="2386176"/>
            <a:ext cx="1553029" cy="243114"/>
            <a:chOff x="4367115" y="1252742"/>
            <a:chExt cx="815340" cy="127635"/>
          </a:xfrm>
        </p:grpSpPr>
        <p:sp>
          <p:nvSpPr>
            <p:cNvPr id="67" name="object 67"/>
            <p:cNvSpPr/>
            <p:nvPr/>
          </p:nvSpPr>
          <p:spPr>
            <a:xfrm>
              <a:off x="4371877" y="1257504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5EBE7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8" name="object 68"/>
            <p:cNvSpPr/>
            <p:nvPr/>
          </p:nvSpPr>
          <p:spPr>
            <a:xfrm>
              <a:off x="4371877" y="1257504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9542560" y="2389656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8923076" y="1980950"/>
            <a:ext cx="1553029" cy="243114"/>
            <a:chOff x="4367115" y="1039998"/>
            <a:chExt cx="815340" cy="127635"/>
          </a:xfrm>
        </p:grpSpPr>
        <p:sp>
          <p:nvSpPr>
            <p:cNvPr id="71" name="object 71"/>
            <p:cNvSpPr/>
            <p:nvPr/>
          </p:nvSpPr>
          <p:spPr>
            <a:xfrm>
              <a:off x="4371877" y="104476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2" name="object 72"/>
            <p:cNvSpPr/>
            <p:nvPr/>
          </p:nvSpPr>
          <p:spPr>
            <a:xfrm>
              <a:off x="4371877" y="104476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9281975" y="1984427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8791935" y="2063411"/>
            <a:ext cx="1335314" cy="2930676"/>
            <a:chOff x="4298266" y="1083290"/>
            <a:chExt cx="701040" cy="1538605"/>
          </a:xfrm>
        </p:grpSpPr>
        <p:sp>
          <p:nvSpPr>
            <p:cNvPr id="75" name="object 75"/>
            <p:cNvSpPr/>
            <p:nvPr/>
          </p:nvSpPr>
          <p:spPr>
            <a:xfrm>
              <a:off x="4774620" y="2161011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4758945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4758945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4774620" y="1606870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4758945" y="1597224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4758945" y="1597224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4774620" y="139412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4758945" y="1384480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4758945" y="1384480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4774620" y="1181383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4758945" y="117173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4758945" y="117173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4303028" y="1103727"/>
              <a:ext cx="471805" cy="328295"/>
            </a:xfrm>
            <a:custGeom>
              <a:avLst/>
              <a:gdLst/>
              <a:ahLst/>
              <a:cxnLst/>
              <a:rect l="l" t="t" r="r" b="b"/>
              <a:pathLst>
                <a:path w="471804" h="328294">
                  <a:moveTo>
                    <a:pt x="471591" y="327692"/>
                  </a:moveTo>
                  <a:lnTo>
                    <a:pt x="0" y="327692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4324249" y="1088052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4324249" y="1088052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4774620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4758945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4758945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4978252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4962577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5" name="object 95"/>
            <p:cNvSpPr/>
            <p:nvPr/>
          </p:nvSpPr>
          <p:spPr>
            <a:xfrm>
              <a:off x="4962577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4570988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4555313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8" name="object 98"/>
            <p:cNvSpPr/>
            <p:nvPr/>
          </p:nvSpPr>
          <p:spPr>
            <a:xfrm>
              <a:off x="4555313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9006997" y="4202716"/>
            <a:ext cx="1384905" cy="388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181432">
              <a:spcBef>
                <a:spcPts val="436"/>
              </a:spcBef>
              <a:tabLst>
                <a:tab pos="567278" algn="l"/>
                <a:tab pos="950703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8669407" y="1858422"/>
            <a:ext cx="1929190" cy="3258455"/>
            <a:chOff x="4233938" y="975671"/>
            <a:chExt cx="1012825" cy="1710689"/>
          </a:xfrm>
        </p:grpSpPr>
        <p:sp>
          <p:nvSpPr>
            <p:cNvPr id="101" name="object 101"/>
            <p:cNvSpPr/>
            <p:nvPr/>
          </p:nvSpPr>
          <p:spPr>
            <a:xfrm>
              <a:off x="4303028" y="2083356"/>
              <a:ext cx="675640" cy="534035"/>
            </a:xfrm>
            <a:custGeom>
              <a:avLst/>
              <a:gdLst/>
              <a:ahLst/>
              <a:cxnLst/>
              <a:rect l="l" t="t" r="r" b="b"/>
              <a:pathLst>
                <a:path w="675639" h="534035">
                  <a:moveTo>
                    <a:pt x="675223" y="533537"/>
                  </a:moveTo>
                  <a:lnTo>
                    <a:pt x="0" y="533537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324249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324249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774620" y="1819613"/>
              <a:ext cx="0" cy="52069"/>
            </a:xfrm>
            <a:custGeom>
              <a:avLst/>
              <a:gdLst/>
              <a:ahLst/>
              <a:cxnLst/>
              <a:rect l="l" t="t" r="r" b="b"/>
              <a:pathLst>
                <a:path h="52069">
                  <a:moveTo>
                    <a:pt x="0" y="51757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978252" y="1819613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178811"/>
                  </a:moveTo>
                  <a:lnTo>
                    <a:pt x="0" y="151483"/>
                  </a:lnTo>
                </a:path>
                <a:path h="179069">
                  <a:moveTo>
                    <a:pt x="0" y="51757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978252" y="1819613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178811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303028" y="1529214"/>
              <a:ext cx="675640" cy="469265"/>
            </a:xfrm>
            <a:custGeom>
              <a:avLst/>
              <a:gdLst/>
              <a:ahLst/>
              <a:cxnLst/>
              <a:rect l="l" t="t" r="r" b="b"/>
              <a:pathLst>
                <a:path w="675639" h="469264">
                  <a:moveTo>
                    <a:pt x="675223" y="469210"/>
                  </a:moveTo>
                  <a:lnTo>
                    <a:pt x="0" y="469210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324249" y="151353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324249" y="151353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774620" y="199842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443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238701" y="980433"/>
              <a:ext cx="1003300" cy="1701164"/>
            </a:xfrm>
            <a:custGeom>
              <a:avLst/>
              <a:gdLst/>
              <a:ahLst/>
              <a:cxnLst/>
              <a:rect l="l" t="t" r="r" b="b"/>
              <a:pathLst>
                <a:path w="1003300" h="1701164">
                  <a:moveTo>
                    <a:pt x="0" y="1670642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8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972844" y="0"/>
                  </a:lnTo>
                  <a:lnTo>
                    <a:pt x="984578" y="2368"/>
                  </a:lnTo>
                  <a:lnTo>
                    <a:pt x="994159" y="8828"/>
                  </a:lnTo>
                  <a:lnTo>
                    <a:pt x="1000620" y="18410"/>
                  </a:lnTo>
                  <a:lnTo>
                    <a:pt x="1002989" y="30144"/>
                  </a:lnTo>
                  <a:lnTo>
                    <a:pt x="1002989" y="1670642"/>
                  </a:lnTo>
                  <a:lnTo>
                    <a:pt x="1000620" y="1682376"/>
                  </a:lnTo>
                  <a:lnTo>
                    <a:pt x="994159" y="1691958"/>
                  </a:lnTo>
                  <a:lnTo>
                    <a:pt x="984578" y="1698418"/>
                  </a:lnTo>
                  <a:lnTo>
                    <a:pt x="972844" y="1700787"/>
                  </a:lnTo>
                  <a:lnTo>
                    <a:pt x="30144" y="1700787"/>
                  </a:lnTo>
                  <a:lnTo>
                    <a:pt x="18410" y="1698418"/>
                  </a:lnTo>
                  <a:lnTo>
                    <a:pt x="8828" y="1691958"/>
                  </a:lnTo>
                  <a:lnTo>
                    <a:pt x="2368" y="1682376"/>
                  </a:lnTo>
                  <a:lnTo>
                    <a:pt x="0" y="167064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8698000" y="1859754"/>
            <a:ext cx="229810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i="1" spc="76" dirty="0">
                <a:latin typeface="Georgia"/>
                <a:cs typeface="Georgia"/>
              </a:rPr>
              <a:t>M</a:t>
            </a:r>
            <a:r>
              <a:rPr sz="667" i="1" spc="76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706659" y="1591182"/>
            <a:ext cx="590248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38" dirty="0">
                <a:latin typeface="Tahoma"/>
                <a:cs typeface="Tahoma"/>
              </a:rPr>
              <a:t>Decoder</a:t>
            </a:r>
            <a:endParaRPr sz="1238">
              <a:latin typeface="Tahoma"/>
              <a:cs typeface="Tahoma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7321874" y="2823633"/>
            <a:ext cx="2029581" cy="845457"/>
            <a:chOff x="3526484" y="1482407"/>
            <a:chExt cx="1065530" cy="443865"/>
          </a:xfrm>
        </p:grpSpPr>
        <p:sp>
          <p:nvSpPr>
            <p:cNvPr id="121" name="object 121"/>
            <p:cNvSpPr/>
            <p:nvPr/>
          </p:nvSpPr>
          <p:spPr>
            <a:xfrm>
              <a:off x="3531247" y="1487170"/>
              <a:ext cx="1040130" cy="434340"/>
            </a:xfrm>
            <a:custGeom>
              <a:avLst/>
              <a:gdLst/>
              <a:ahLst/>
              <a:cxnLst/>
              <a:rect l="l" t="t" r="r" b="b"/>
              <a:pathLst>
                <a:path w="1040129" h="434339">
                  <a:moveTo>
                    <a:pt x="0" y="107211"/>
                  </a:moveTo>
                  <a:lnTo>
                    <a:pt x="0" y="0"/>
                  </a:lnTo>
                  <a:lnTo>
                    <a:pt x="587262" y="0"/>
                  </a:lnTo>
                  <a:lnTo>
                    <a:pt x="587262" y="434064"/>
                  </a:lnTo>
                  <a:lnTo>
                    <a:pt x="745131" y="434109"/>
                  </a:lnTo>
                  <a:lnTo>
                    <a:pt x="747237" y="423676"/>
                  </a:lnTo>
                  <a:lnTo>
                    <a:pt x="752981" y="415156"/>
                  </a:lnTo>
                  <a:lnTo>
                    <a:pt x="761500" y="409412"/>
                  </a:lnTo>
                  <a:lnTo>
                    <a:pt x="771933" y="407306"/>
                  </a:lnTo>
                  <a:lnTo>
                    <a:pt x="782366" y="409412"/>
                  </a:lnTo>
                  <a:lnTo>
                    <a:pt x="790886" y="415156"/>
                  </a:lnTo>
                  <a:lnTo>
                    <a:pt x="796630" y="423676"/>
                  </a:lnTo>
                  <a:lnTo>
                    <a:pt x="798736" y="434109"/>
                  </a:lnTo>
                  <a:lnTo>
                    <a:pt x="1039740" y="434064"/>
                  </a:lnTo>
                  <a:lnTo>
                    <a:pt x="1039740" y="332443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55313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555313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9121484" y="3145878"/>
            <a:ext cx="1156305" cy="40126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5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67735">
              <a:spcBef>
                <a:spcPts val="457"/>
              </a:spcBef>
              <a:tabLst>
                <a:tab pos="452371" algn="l"/>
                <a:tab pos="835796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9302334" y="3438487"/>
            <a:ext cx="436638" cy="231019"/>
            <a:chOff x="4566225" y="1805205"/>
            <a:chExt cx="229235" cy="121285"/>
          </a:xfrm>
        </p:grpSpPr>
        <p:sp>
          <p:nvSpPr>
            <p:cNvPr id="126" name="object 126"/>
            <p:cNvSpPr/>
            <p:nvPr/>
          </p:nvSpPr>
          <p:spPr>
            <a:xfrm>
              <a:off x="4570988" y="1819613"/>
              <a:ext cx="203835" cy="102235"/>
            </a:xfrm>
            <a:custGeom>
              <a:avLst/>
              <a:gdLst/>
              <a:ahLst/>
              <a:cxnLst/>
              <a:rect l="l" t="t" r="r" b="b"/>
              <a:pathLst>
                <a:path w="203835" h="102235">
                  <a:moveTo>
                    <a:pt x="0" y="101620"/>
                  </a:moveTo>
                  <a:lnTo>
                    <a:pt x="203632" y="101620"/>
                  </a:lnTo>
                  <a:lnTo>
                    <a:pt x="203632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8084821" y="5468650"/>
            <a:ext cx="730552" cy="23096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94737" marR="9676" indent="-171756">
              <a:spcBef>
                <a:spcPts val="200"/>
              </a:spcBef>
            </a:pPr>
            <a:r>
              <a:rPr sz="667" dirty="0">
                <a:latin typeface="Arial MT"/>
                <a:cs typeface="Arial MT"/>
              </a:rPr>
              <a:t>Spatial</a:t>
            </a:r>
            <a:r>
              <a:rPr sz="667" spc="200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positional</a:t>
            </a:r>
            <a:r>
              <a:rPr sz="667" spc="952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encoding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8363266" y="5284849"/>
            <a:ext cx="1815495" cy="222550"/>
            <a:chOff x="4073214" y="2774545"/>
            <a:chExt cx="953135" cy="116839"/>
          </a:xfrm>
        </p:grpSpPr>
        <p:pic>
          <p:nvPicPr>
            <p:cNvPr id="131" name="object 1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3214" y="2787618"/>
              <a:ext cx="90589" cy="9058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549476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549476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67813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4" y="0"/>
                  </a:lnTo>
                  <a:lnTo>
                    <a:pt x="64324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67813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4" y="0"/>
                  </a:lnTo>
                  <a:lnTo>
                    <a:pt x="64324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806785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806785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93544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93544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528032" y="2779307"/>
              <a:ext cx="493395" cy="107314"/>
            </a:xfrm>
            <a:custGeom>
              <a:avLst/>
              <a:gdLst/>
              <a:ahLst/>
              <a:cxnLst/>
              <a:rect l="l" t="t" r="r" b="b"/>
              <a:pathLst>
                <a:path w="493395" h="107314">
                  <a:moveTo>
                    <a:pt x="0" y="77066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8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463030" y="0"/>
                  </a:lnTo>
                  <a:lnTo>
                    <a:pt x="474764" y="2368"/>
                  </a:lnTo>
                  <a:lnTo>
                    <a:pt x="484345" y="8828"/>
                  </a:lnTo>
                  <a:lnTo>
                    <a:pt x="490806" y="18410"/>
                  </a:lnTo>
                  <a:lnTo>
                    <a:pt x="493174" y="30144"/>
                  </a:lnTo>
                  <a:lnTo>
                    <a:pt x="493174" y="77066"/>
                  </a:lnTo>
                  <a:lnTo>
                    <a:pt x="490806" y="88800"/>
                  </a:lnTo>
                  <a:lnTo>
                    <a:pt x="484345" y="98382"/>
                  </a:lnTo>
                  <a:lnTo>
                    <a:pt x="474764" y="104842"/>
                  </a:lnTo>
                  <a:lnTo>
                    <a:pt x="463030" y="107211"/>
                  </a:lnTo>
                  <a:lnTo>
                    <a:pt x="30144" y="107211"/>
                  </a:lnTo>
                  <a:lnTo>
                    <a:pt x="18410" y="104842"/>
                  </a:lnTo>
                  <a:lnTo>
                    <a:pt x="8828" y="98382"/>
                  </a:lnTo>
                  <a:lnTo>
                    <a:pt x="2368" y="88800"/>
                  </a:lnTo>
                  <a:lnTo>
                    <a:pt x="0" y="77066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9303788" y="5497560"/>
            <a:ext cx="791029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Object</a:t>
            </a:r>
            <a:r>
              <a:rPr sz="857" spc="3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queries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42" name="object 142"/>
          <p:cNvGrpSpPr/>
          <p:nvPr/>
        </p:nvGrpSpPr>
        <p:grpSpPr>
          <a:xfrm>
            <a:off x="7425465" y="1208139"/>
            <a:ext cx="3297162" cy="4117219"/>
            <a:chOff x="3580869" y="634273"/>
            <a:chExt cx="1731010" cy="2161540"/>
          </a:xfrm>
        </p:grpSpPr>
        <p:sp>
          <p:nvSpPr>
            <p:cNvPr id="143" name="object 143"/>
            <p:cNvSpPr/>
            <p:nvPr/>
          </p:nvSpPr>
          <p:spPr>
            <a:xfrm>
              <a:off x="3595277" y="2756268"/>
              <a:ext cx="523240" cy="34925"/>
            </a:xfrm>
            <a:custGeom>
              <a:avLst/>
              <a:gdLst/>
              <a:ahLst/>
              <a:cxnLst/>
              <a:rect l="l" t="t" r="r" b="b"/>
              <a:pathLst>
                <a:path w="523239" h="34925">
                  <a:moveTo>
                    <a:pt x="523231" y="34364"/>
                  </a:moveTo>
                  <a:lnTo>
                    <a:pt x="523231" y="0"/>
                  </a:ln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85631" y="2740593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85631" y="2740593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774620" y="2513972"/>
              <a:ext cx="532765" cy="265430"/>
            </a:xfrm>
            <a:custGeom>
              <a:avLst/>
              <a:gdLst/>
              <a:ahLst/>
              <a:cxnLst/>
              <a:rect l="l" t="t" r="r" b="b"/>
              <a:pathLst>
                <a:path w="532764" h="265430">
                  <a:moveTo>
                    <a:pt x="0" y="265334"/>
                  </a:moveTo>
                  <a:lnTo>
                    <a:pt x="0" y="102921"/>
                  </a:lnTo>
                </a:path>
                <a:path w="532764" h="265430">
                  <a:moveTo>
                    <a:pt x="0" y="265334"/>
                  </a:moveTo>
                  <a:lnTo>
                    <a:pt x="0" y="216291"/>
                  </a:lnTo>
                  <a:lnTo>
                    <a:pt x="532244" y="216291"/>
                  </a:lnTo>
                  <a:lnTo>
                    <a:pt x="532244" y="0"/>
                  </a:lnTo>
                  <a:lnTo>
                    <a:pt x="267663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032637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032637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838651" y="2416488"/>
              <a:ext cx="254000" cy="97790"/>
            </a:xfrm>
            <a:custGeom>
              <a:avLst/>
              <a:gdLst/>
              <a:ahLst/>
              <a:cxnLst/>
              <a:rect l="l" t="t" r="r" b="b"/>
              <a:pathLst>
                <a:path w="254000" h="97789">
                  <a:moveTo>
                    <a:pt x="253791" y="97483"/>
                  </a:moveTo>
                  <a:lnTo>
                    <a:pt x="253791" y="26716"/>
                  </a:lnTo>
                  <a:lnTo>
                    <a:pt x="166620" y="26802"/>
                  </a:lnTo>
                  <a:lnTo>
                    <a:pt x="164514" y="16369"/>
                  </a:lnTo>
                  <a:lnTo>
                    <a:pt x="158770" y="7850"/>
                  </a:lnTo>
                  <a:lnTo>
                    <a:pt x="150251" y="2106"/>
                  </a:lnTo>
                  <a:lnTo>
                    <a:pt x="139818" y="0"/>
                  </a:lnTo>
                  <a:lnTo>
                    <a:pt x="129385" y="2106"/>
                  </a:lnTo>
                  <a:lnTo>
                    <a:pt x="120865" y="7850"/>
                  </a:lnTo>
                  <a:lnTo>
                    <a:pt x="115121" y="16369"/>
                  </a:lnTo>
                  <a:lnTo>
                    <a:pt x="113015" y="26802"/>
                  </a:lnTo>
                  <a:lnTo>
                    <a:pt x="25410" y="26716"/>
                  </a:lnTo>
                  <a:lnTo>
                    <a:pt x="25410" y="97483"/>
                  </a:lnTo>
                  <a:lnTo>
                    <a:pt x="0" y="97483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829005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829005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774620" y="1921234"/>
              <a:ext cx="532765" cy="858519"/>
            </a:xfrm>
            <a:custGeom>
              <a:avLst/>
              <a:gdLst/>
              <a:ahLst/>
              <a:cxnLst/>
              <a:rect l="l" t="t" r="r" b="b"/>
              <a:pathLst>
                <a:path w="532764" h="858519">
                  <a:moveTo>
                    <a:pt x="0" y="858073"/>
                  </a:moveTo>
                  <a:lnTo>
                    <a:pt x="0" y="809030"/>
                  </a:lnTo>
                  <a:lnTo>
                    <a:pt x="532244" y="809030"/>
                  </a:lnTo>
                  <a:lnTo>
                    <a:pt x="532244" y="0"/>
                  </a:lnTo>
                  <a:lnTo>
                    <a:pt x="267663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032637" y="190555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032637" y="190555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774620" y="868701"/>
              <a:ext cx="0" cy="172085"/>
            </a:xfrm>
            <a:custGeom>
              <a:avLst/>
              <a:gdLst/>
              <a:ahLst/>
              <a:cxnLst/>
              <a:rect l="l" t="t" r="r" b="b"/>
              <a:pathLst>
                <a:path h="172084">
                  <a:moveTo>
                    <a:pt x="0" y="1715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468764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194123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194123" y="117932"/>
                  </a:lnTo>
                  <a:lnTo>
                    <a:pt x="194123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468764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0" y="117932"/>
                  </a:moveTo>
                  <a:lnTo>
                    <a:pt x="194123" y="117932"/>
                  </a:lnTo>
                  <a:lnTo>
                    <a:pt x="194123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886352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194123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194123" y="117932"/>
                  </a:lnTo>
                  <a:lnTo>
                    <a:pt x="194123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565825" y="639035"/>
              <a:ext cx="514984" cy="229870"/>
            </a:xfrm>
            <a:custGeom>
              <a:avLst/>
              <a:gdLst/>
              <a:ahLst/>
              <a:cxnLst/>
              <a:rect l="l" t="t" r="r" b="b"/>
              <a:pathLst>
                <a:path w="514985" h="229869">
                  <a:moveTo>
                    <a:pt x="320526" y="117932"/>
                  </a:moveTo>
                  <a:lnTo>
                    <a:pt x="514650" y="117932"/>
                  </a:lnTo>
                  <a:lnTo>
                    <a:pt x="514650" y="0"/>
                  </a:lnTo>
                  <a:lnTo>
                    <a:pt x="320526" y="0"/>
                  </a:lnTo>
                  <a:lnTo>
                    <a:pt x="320526" y="117932"/>
                  </a:lnTo>
                  <a:close/>
                </a:path>
                <a:path w="514985" h="229869">
                  <a:moveTo>
                    <a:pt x="208794" y="229665"/>
                  </a:moveTo>
                  <a:lnTo>
                    <a:pt x="0" y="229665"/>
                  </a:lnTo>
                  <a:lnTo>
                    <a:pt x="0" y="136622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550151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550151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774620" y="775657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4">
                  <a:moveTo>
                    <a:pt x="0" y="93043"/>
                  </a:moveTo>
                  <a:lnTo>
                    <a:pt x="208794" y="93043"/>
                  </a:lnTo>
                  <a:lnTo>
                    <a:pt x="208794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967739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967739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5" name="object 165"/>
          <p:cNvSpPr txBox="1"/>
          <p:nvPr/>
        </p:nvSpPr>
        <p:spPr>
          <a:xfrm>
            <a:off x="9124841" y="847327"/>
            <a:ext cx="354390" cy="56245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19" dirty="0">
                <a:latin typeface="Tahoma"/>
                <a:cs typeface="Tahoma"/>
              </a:rPr>
              <a:t>Class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124"/>
              </a:spcBef>
            </a:pPr>
            <a:endParaRPr sz="1143">
              <a:latin typeface="Tahoma"/>
              <a:cs typeface="Tahoma"/>
            </a:endParaRPr>
          </a:p>
          <a:p>
            <a:pPr marL="43544"/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9648804" y="827804"/>
            <a:ext cx="897467" cy="588101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algn="ctr">
              <a:spcBef>
                <a:spcPts val="171"/>
              </a:spcBef>
            </a:pPr>
            <a:r>
              <a:rPr sz="1143" spc="-38" dirty="0">
                <a:latin typeface="Tahoma"/>
                <a:cs typeface="Tahoma"/>
              </a:rPr>
              <a:t>Bounding</a:t>
            </a:r>
            <a:r>
              <a:rPr sz="1143" spc="19" dirty="0">
                <a:latin typeface="Tahoma"/>
                <a:cs typeface="Tahoma"/>
              </a:rPr>
              <a:t> </a:t>
            </a:r>
            <a:r>
              <a:rPr sz="1143" spc="-48" dirty="0">
                <a:latin typeface="Tahoma"/>
                <a:cs typeface="Tahoma"/>
              </a:rPr>
              <a:t>Box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276"/>
              </a:spcBef>
            </a:pPr>
            <a:endParaRPr sz="1143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67" name="object 167"/>
          <p:cNvGrpSpPr/>
          <p:nvPr/>
        </p:nvGrpSpPr>
        <p:grpSpPr>
          <a:xfrm>
            <a:off x="9263103" y="1086069"/>
            <a:ext cx="873276" cy="123370"/>
            <a:chOff x="4545629" y="570186"/>
            <a:chExt cx="458470" cy="64769"/>
          </a:xfrm>
        </p:grpSpPr>
        <p:sp>
          <p:nvSpPr>
            <p:cNvPr id="168" name="object 168"/>
            <p:cNvSpPr/>
            <p:nvPr/>
          </p:nvSpPr>
          <p:spPr>
            <a:xfrm>
              <a:off x="4565826" y="584354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5">
                  <a:moveTo>
                    <a:pt x="0" y="5015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550151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550151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983414" y="584354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5">
                  <a:moveTo>
                    <a:pt x="0" y="5015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967739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967739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74" name="object 174"/>
          <p:cNvSpPr txBox="1"/>
          <p:nvPr/>
        </p:nvSpPr>
        <p:spPr>
          <a:xfrm>
            <a:off x="846520" y="5629532"/>
            <a:ext cx="5394476" cy="1098917"/>
          </a:xfrm>
          <a:prstGeom prst="rect">
            <a:avLst/>
          </a:prstGeom>
        </p:spPr>
        <p:txBody>
          <a:bodyPr vert="horz" wrap="square" lIns="0" tIns="61684" rIns="0" bIns="0" rtlCol="0">
            <a:spAutoFit/>
          </a:bodyPr>
          <a:lstStyle/>
          <a:p>
            <a:pPr marL="215300" marR="9676" indent="303597">
              <a:lnSpc>
                <a:spcPct val="101499"/>
              </a:lnSpc>
              <a:spcBef>
                <a:spcPts val="484"/>
              </a:spcBef>
            </a:pPr>
            <a:r>
              <a:rPr sz="1714" i="1" spc="-57" baseline="37037" dirty="0">
                <a:latin typeface="Comic Sans MS"/>
                <a:cs typeface="Comic Sans MS"/>
              </a:rPr>
              <a:t>a</a:t>
            </a:r>
            <a:r>
              <a:rPr sz="1714" spc="-38" dirty="0">
                <a:solidFill>
                  <a:srgbClr val="AAA62F"/>
                </a:solidFill>
                <a:latin typeface="Arial MT"/>
                <a:cs typeface="Arial MT"/>
              </a:rPr>
              <a:t>Ashish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spc="-67" dirty="0">
                <a:solidFill>
                  <a:srgbClr val="AAA62F"/>
                </a:solidFill>
                <a:latin typeface="Arial MT"/>
                <a:cs typeface="Arial MT"/>
              </a:rPr>
              <a:t>Vaswani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et</a:t>
            </a:r>
            <a:r>
              <a:rPr sz="1714" spc="10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al.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(2017).</a:t>
            </a:r>
            <a:r>
              <a:rPr sz="1714" spc="2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“Attention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is</a:t>
            </a:r>
            <a:r>
              <a:rPr sz="1714" spc="10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All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spc="-48" dirty="0">
                <a:latin typeface="Arial MT"/>
                <a:cs typeface="Arial MT"/>
              </a:rPr>
              <a:t>you </a:t>
            </a:r>
            <a:r>
              <a:rPr sz="1714" spc="-38" dirty="0">
                <a:latin typeface="Arial MT"/>
                <a:cs typeface="Arial MT"/>
              </a:rPr>
              <a:t>Need”.</a:t>
            </a:r>
            <a:r>
              <a:rPr sz="1714" spc="190" dirty="0"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C7C374"/>
                </a:solidFill>
                <a:latin typeface="Arial MT"/>
                <a:cs typeface="Arial MT"/>
              </a:rPr>
              <a:t>In:</a:t>
            </a:r>
            <a:r>
              <a:rPr sz="1714" spc="210" dirty="0">
                <a:solidFill>
                  <a:srgbClr val="C7C374"/>
                </a:solidFill>
                <a:latin typeface="Arial MT"/>
                <a:cs typeface="Arial MT"/>
              </a:rPr>
              <a:t> </a:t>
            </a:r>
            <a:r>
              <a:rPr sz="1714" i="1" spc="-19" dirty="0">
                <a:solidFill>
                  <a:srgbClr val="C7C374"/>
                </a:solidFill>
                <a:latin typeface="Arial"/>
                <a:cs typeface="Arial"/>
              </a:rPr>
              <a:t>NeurIPS</a:t>
            </a:r>
            <a:r>
              <a:rPr sz="1714" spc="-19" dirty="0">
                <a:latin typeface="Arial MT"/>
                <a:cs typeface="Arial MT"/>
              </a:rPr>
              <a:t>.</a:t>
            </a:r>
            <a:endParaRPr sz="1714">
              <a:latin typeface="Arial MT"/>
              <a:cs typeface="Arial MT"/>
            </a:endParaRPr>
          </a:p>
          <a:p>
            <a:pPr>
              <a:spcBef>
                <a:spcPts val="467"/>
              </a:spcBef>
            </a:pPr>
            <a:endParaRPr sz="1714">
              <a:latin typeface="Arial MT"/>
              <a:cs typeface="Arial MT"/>
            </a:endParaRPr>
          </a:p>
          <a:p>
            <a:pPr marL="24191"/>
            <a:r>
              <a:rPr sz="1143" spc="-57" dirty="0">
                <a:latin typeface="Arial MT"/>
                <a:cs typeface="Arial MT"/>
              </a:rPr>
              <a:t>38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4" y="733861"/>
            <a:ext cx="4983238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95" dirty="0">
                <a:solidFill>
                  <a:srgbClr val="595959"/>
                </a:solidFill>
                <a:latin typeface="Tahoma"/>
                <a:cs typeface="Tahoma"/>
              </a:rPr>
              <a:t>Transformer</a:t>
            </a:r>
            <a:r>
              <a:rPr sz="2667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architecture</a:t>
            </a:r>
            <a:r>
              <a:rPr sz="2667" spc="10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57" dirty="0">
                <a:solidFill>
                  <a:srgbClr val="595959"/>
                </a:solidFill>
                <a:latin typeface="Tahoma"/>
                <a:cs typeface="Tahoma"/>
              </a:rPr>
              <a:t>variations</a:t>
            </a:r>
            <a:endParaRPr sz="2667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85627" y="1276749"/>
            <a:ext cx="9609667" cy="2002971"/>
            <a:chOff x="357454" y="670293"/>
            <a:chExt cx="5045075" cy="1051560"/>
          </a:xfrm>
        </p:grpSpPr>
        <p:sp>
          <p:nvSpPr>
            <p:cNvPr id="4" name="object 4"/>
            <p:cNvSpPr/>
            <p:nvPr/>
          </p:nvSpPr>
          <p:spPr>
            <a:xfrm>
              <a:off x="359994" y="672833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>
                  <a:moveTo>
                    <a:pt x="4302893" y="0"/>
                  </a:moveTo>
                  <a:lnTo>
                    <a:pt x="4526358" y="0"/>
                  </a:lnTo>
                </a:path>
                <a:path w="5039995">
                  <a:moveTo>
                    <a:pt x="4720482" y="0"/>
                  </a:moveTo>
                  <a:lnTo>
                    <a:pt x="5039995" y="0"/>
                  </a:lnTo>
                </a:path>
                <a:path w="5039995">
                  <a:moveTo>
                    <a:pt x="0" y="0"/>
                  </a:moveTo>
                  <a:lnTo>
                    <a:pt x="4108770" y="0"/>
                  </a:lnTo>
                </a:path>
              </a:pathLst>
            </a:custGeom>
            <a:ln w="5054">
              <a:solidFill>
                <a:srgbClr val="AAA62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" name="object 5"/>
            <p:cNvSpPr/>
            <p:nvPr/>
          </p:nvSpPr>
          <p:spPr>
            <a:xfrm>
              <a:off x="3128504" y="1598902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" name="object 6"/>
            <p:cNvSpPr/>
            <p:nvPr/>
          </p:nvSpPr>
          <p:spPr>
            <a:xfrm>
              <a:off x="3128504" y="1598902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79915" y="1631258"/>
            <a:ext cx="2354943" cy="67960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410037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Base</a:t>
            </a: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transformer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39.2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AP</a:t>
            </a:r>
            <a:r>
              <a:rPr sz="2286" i="1" spc="-70" baseline="27777" dirty="0">
                <a:latin typeface="Comic Sans MS"/>
                <a:cs typeface="Comic Sans MS"/>
              </a:rPr>
              <a:t>a</a:t>
            </a:r>
            <a:endParaRPr sz="2286" baseline="27777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8295" y="2359077"/>
            <a:ext cx="3570514" cy="679600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361655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361655" algn="l"/>
              </a:tabLst>
            </a:pPr>
            <a:r>
              <a:rPr sz="2095" dirty="0">
                <a:latin typeface="Tahoma"/>
                <a:cs typeface="Tahoma"/>
              </a:rPr>
              <a:t>No</a:t>
            </a:r>
            <a:r>
              <a:rPr sz="2095" spc="-48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input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48" dirty="0">
                <a:latin typeface="Tahoma"/>
                <a:cs typeface="Tahoma"/>
              </a:rPr>
              <a:t>positional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76" dirty="0">
                <a:latin typeface="Tahoma"/>
                <a:cs typeface="Tahoma"/>
              </a:rPr>
              <a:t>encoding</a:t>
            </a:r>
            <a:endParaRPr sz="2095">
              <a:latin typeface="Tahoma"/>
              <a:cs typeface="Tahoma"/>
            </a:endParaRPr>
          </a:p>
          <a:p>
            <a:pPr marL="360445">
              <a:spcBef>
                <a:spcPts val="67"/>
              </a:spcBef>
            </a:pPr>
            <a:r>
              <a:rPr sz="2095" spc="-86" dirty="0">
                <a:latin typeface="Tahoma"/>
                <a:cs typeface="Tahoma"/>
              </a:rPr>
              <a:t>32.8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86" dirty="0">
                <a:latin typeface="Tahoma"/>
                <a:cs typeface="Tahoma"/>
              </a:rPr>
              <a:t>AP</a:t>
            </a:r>
            <a:endParaRPr sz="2095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1913" y="5659676"/>
            <a:ext cx="2304143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59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913675" y="303993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554745" y="3441683"/>
            <a:ext cx="1553029" cy="243114"/>
            <a:chOff x="3123741" y="1806883"/>
            <a:chExt cx="815340" cy="127635"/>
          </a:xfrm>
        </p:grpSpPr>
        <p:sp>
          <p:nvSpPr>
            <p:cNvPr id="13" name="object 13"/>
            <p:cNvSpPr/>
            <p:nvPr/>
          </p:nvSpPr>
          <p:spPr>
            <a:xfrm>
              <a:off x="3128504" y="1811646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5EBE7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" name="object 14"/>
            <p:cNvSpPr/>
            <p:nvPr/>
          </p:nvSpPr>
          <p:spPr>
            <a:xfrm>
              <a:off x="3128504" y="1811646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74259" y="3445149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54745" y="3846910"/>
            <a:ext cx="1553029" cy="243114"/>
            <a:chOff x="3123741" y="2019627"/>
            <a:chExt cx="815340" cy="127635"/>
          </a:xfrm>
        </p:grpSpPr>
        <p:sp>
          <p:nvSpPr>
            <p:cNvPr id="17" name="object 17"/>
            <p:cNvSpPr/>
            <p:nvPr/>
          </p:nvSpPr>
          <p:spPr>
            <a:xfrm>
              <a:off x="3128504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128504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9136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23605" y="3118916"/>
            <a:ext cx="1683655" cy="1874762"/>
            <a:chOff x="3054892" y="1637431"/>
            <a:chExt cx="883919" cy="984250"/>
          </a:xfrm>
        </p:grpSpPr>
        <p:sp>
          <p:nvSpPr>
            <p:cNvPr id="21" name="object 21"/>
            <p:cNvSpPr/>
            <p:nvPr/>
          </p:nvSpPr>
          <p:spPr>
            <a:xfrm>
              <a:off x="3128504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2" name="object 22"/>
            <p:cNvSpPr/>
            <p:nvPr/>
          </p:nvSpPr>
          <p:spPr>
            <a:xfrm>
              <a:off x="3128504" y="2161011"/>
              <a:ext cx="805815" cy="194310"/>
            </a:xfrm>
            <a:custGeom>
              <a:avLst/>
              <a:gdLst/>
              <a:ahLst/>
              <a:cxnLst/>
              <a:rect l="l" t="t" r="r" b="b"/>
              <a:pathLst>
                <a:path w="805814" h="194310">
                  <a:moveTo>
                    <a:pt x="0" y="194054"/>
                  </a:moveTo>
                  <a:lnTo>
                    <a:pt x="805485" y="194054"/>
                  </a:lnTo>
                  <a:lnTo>
                    <a:pt x="805485" y="76121"/>
                  </a:lnTo>
                  <a:lnTo>
                    <a:pt x="0" y="76121"/>
                  </a:lnTo>
                  <a:lnTo>
                    <a:pt x="0" y="194054"/>
                  </a:lnTo>
                  <a:close/>
                </a:path>
                <a:path w="805814" h="194310">
                  <a:moveTo>
                    <a:pt x="402742" y="71599"/>
                  </a:moveTo>
                  <a:lnTo>
                    <a:pt x="402742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3" name="object 23"/>
            <p:cNvSpPr/>
            <p:nvPr/>
          </p:nvSpPr>
          <p:spPr>
            <a:xfrm>
              <a:off x="3515572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15572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31247" y="1948268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6" name="object 26"/>
            <p:cNvSpPr/>
            <p:nvPr/>
          </p:nvSpPr>
          <p:spPr>
            <a:xfrm>
              <a:off x="3515572" y="1938622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7" name="object 27"/>
            <p:cNvSpPr/>
            <p:nvPr/>
          </p:nvSpPr>
          <p:spPr>
            <a:xfrm>
              <a:off x="3515572" y="1938622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8" name="object 28"/>
            <p:cNvSpPr/>
            <p:nvPr/>
          </p:nvSpPr>
          <p:spPr>
            <a:xfrm>
              <a:off x="3531247" y="1735524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29" name="object 29"/>
            <p:cNvSpPr/>
            <p:nvPr/>
          </p:nvSpPr>
          <p:spPr>
            <a:xfrm>
              <a:off x="3515572" y="172587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0" name="object 30"/>
            <p:cNvSpPr/>
            <p:nvPr/>
          </p:nvSpPr>
          <p:spPr>
            <a:xfrm>
              <a:off x="3515572" y="172587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59655" y="1657869"/>
              <a:ext cx="471805" cy="328295"/>
            </a:xfrm>
            <a:custGeom>
              <a:avLst/>
              <a:gdLst/>
              <a:ahLst/>
              <a:cxnLst/>
              <a:rect l="l" t="t" r="r" b="b"/>
              <a:pathLst>
                <a:path w="471804" h="328294">
                  <a:moveTo>
                    <a:pt x="471591" y="327692"/>
                  </a:moveTo>
                  <a:lnTo>
                    <a:pt x="0" y="327692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2" name="object 32"/>
            <p:cNvSpPr/>
            <p:nvPr/>
          </p:nvSpPr>
          <p:spPr>
            <a:xfrm>
              <a:off x="3080876" y="1642194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3" name="object 33"/>
            <p:cNvSpPr/>
            <p:nvPr/>
          </p:nvSpPr>
          <p:spPr>
            <a:xfrm>
              <a:off x="3080876" y="1642194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4" name="object 34"/>
            <p:cNvSpPr/>
            <p:nvPr/>
          </p:nvSpPr>
          <p:spPr>
            <a:xfrm>
              <a:off x="3531247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5" name="object 35"/>
            <p:cNvSpPr/>
            <p:nvPr/>
          </p:nvSpPr>
          <p:spPr>
            <a:xfrm>
              <a:off x="3515572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6" name="object 36"/>
            <p:cNvSpPr/>
            <p:nvPr/>
          </p:nvSpPr>
          <p:spPr>
            <a:xfrm>
              <a:off x="3515572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7" name="object 37"/>
            <p:cNvSpPr/>
            <p:nvPr/>
          </p:nvSpPr>
          <p:spPr>
            <a:xfrm>
              <a:off x="3734879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8" name="object 38"/>
            <p:cNvSpPr/>
            <p:nvPr/>
          </p:nvSpPr>
          <p:spPr>
            <a:xfrm>
              <a:off x="3719204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39" name="object 39"/>
            <p:cNvSpPr/>
            <p:nvPr/>
          </p:nvSpPr>
          <p:spPr>
            <a:xfrm>
              <a:off x="3719204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0" name="object 40"/>
            <p:cNvSpPr/>
            <p:nvPr/>
          </p:nvSpPr>
          <p:spPr>
            <a:xfrm>
              <a:off x="3327615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1" name="object 41"/>
            <p:cNvSpPr/>
            <p:nvPr/>
          </p:nvSpPr>
          <p:spPr>
            <a:xfrm>
              <a:off x="3311940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2" name="object 42"/>
            <p:cNvSpPr/>
            <p:nvPr/>
          </p:nvSpPr>
          <p:spPr>
            <a:xfrm>
              <a:off x="3311940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638696" y="4202716"/>
            <a:ext cx="1384905" cy="388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181432">
              <a:spcBef>
                <a:spcPts val="436"/>
              </a:spcBef>
              <a:tabLst>
                <a:tab pos="567278" algn="l"/>
                <a:tab pos="950703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301077" y="2913930"/>
            <a:ext cx="1929190" cy="2202543"/>
            <a:chOff x="2990565" y="1529813"/>
            <a:chExt cx="1012825" cy="1156335"/>
          </a:xfrm>
        </p:grpSpPr>
        <p:sp>
          <p:nvSpPr>
            <p:cNvPr id="45" name="object 45"/>
            <p:cNvSpPr/>
            <p:nvPr/>
          </p:nvSpPr>
          <p:spPr>
            <a:xfrm>
              <a:off x="3059655" y="2083356"/>
              <a:ext cx="675640" cy="534035"/>
            </a:xfrm>
            <a:custGeom>
              <a:avLst/>
              <a:gdLst/>
              <a:ahLst/>
              <a:cxnLst/>
              <a:rect l="l" t="t" r="r" b="b"/>
              <a:pathLst>
                <a:path w="675639" h="534035">
                  <a:moveTo>
                    <a:pt x="675223" y="533537"/>
                  </a:moveTo>
                  <a:lnTo>
                    <a:pt x="0" y="533537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6" name="object 46"/>
            <p:cNvSpPr/>
            <p:nvPr/>
          </p:nvSpPr>
          <p:spPr>
            <a:xfrm>
              <a:off x="3080876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7" name="object 47"/>
            <p:cNvSpPr/>
            <p:nvPr/>
          </p:nvSpPr>
          <p:spPr>
            <a:xfrm>
              <a:off x="3080876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48" name="object 48"/>
            <p:cNvSpPr/>
            <p:nvPr/>
          </p:nvSpPr>
          <p:spPr>
            <a:xfrm>
              <a:off x="2995328" y="1534575"/>
              <a:ext cx="1003300" cy="1146810"/>
            </a:xfrm>
            <a:custGeom>
              <a:avLst/>
              <a:gdLst/>
              <a:ahLst/>
              <a:cxnLst/>
              <a:rect l="l" t="t" r="r" b="b"/>
              <a:pathLst>
                <a:path w="1003300" h="1146810">
                  <a:moveTo>
                    <a:pt x="0" y="1116501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9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972844" y="0"/>
                  </a:lnTo>
                  <a:lnTo>
                    <a:pt x="984578" y="2368"/>
                  </a:lnTo>
                  <a:lnTo>
                    <a:pt x="994159" y="8828"/>
                  </a:lnTo>
                  <a:lnTo>
                    <a:pt x="1000620" y="18410"/>
                  </a:lnTo>
                  <a:lnTo>
                    <a:pt x="1002988" y="30144"/>
                  </a:lnTo>
                  <a:lnTo>
                    <a:pt x="1002988" y="1116501"/>
                  </a:lnTo>
                  <a:lnTo>
                    <a:pt x="1000620" y="1128234"/>
                  </a:lnTo>
                  <a:lnTo>
                    <a:pt x="994159" y="1137816"/>
                  </a:lnTo>
                  <a:lnTo>
                    <a:pt x="984578" y="1144276"/>
                  </a:lnTo>
                  <a:lnTo>
                    <a:pt x="972844" y="1146645"/>
                  </a:lnTo>
                  <a:lnTo>
                    <a:pt x="30144" y="1146645"/>
                  </a:lnTo>
                  <a:lnTo>
                    <a:pt x="18410" y="1144276"/>
                  </a:lnTo>
                  <a:lnTo>
                    <a:pt x="8829" y="1137816"/>
                  </a:lnTo>
                  <a:lnTo>
                    <a:pt x="2368" y="1128234"/>
                  </a:lnTo>
                  <a:lnTo>
                    <a:pt x="0" y="1116501"/>
                  </a:lnTo>
                  <a:close/>
                </a:path>
              </a:pathLst>
            </a:custGeom>
            <a:ln w="904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329700" y="2915248"/>
            <a:ext cx="214086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i="1" spc="67" dirty="0">
                <a:latin typeface="Georgia"/>
                <a:cs typeface="Georgia"/>
              </a:rPr>
              <a:t>N</a:t>
            </a:r>
            <a:r>
              <a:rPr sz="667" i="1" spc="67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26735" y="5383405"/>
            <a:ext cx="1008743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76" dirty="0">
                <a:latin typeface="Tahoma"/>
                <a:cs typeface="Tahoma"/>
              </a:rPr>
              <a:t>Image</a:t>
            </a:r>
            <a:r>
              <a:rPr sz="1238" spc="-19" dirty="0">
                <a:latin typeface="Tahoma"/>
                <a:cs typeface="Tahoma"/>
              </a:rPr>
              <a:t> </a:t>
            </a:r>
            <a:r>
              <a:rPr sz="1238" spc="-48" dirty="0">
                <a:latin typeface="Tahoma"/>
                <a:cs typeface="Tahoma"/>
              </a:rPr>
              <a:t>features</a:t>
            </a:r>
            <a:endParaRPr sz="1238">
              <a:latin typeface="Tahoma"/>
              <a:cs typeface="Tahom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7321874" y="3846908"/>
            <a:ext cx="3154438" cy="1555448"/>
            <a:chOff x="3526484" y="2019627"/>
            <a:chExt cx="1656080" cy="816610"/>
          </a:xfrm>
        </p:grpSpPr>
        <p:sp>
          <p:nvSpPr>
            <p:cNvPr id="52" name="object 52"/>
            <p:cNvSpPr/>
            <p:nvPr/>
          </p:nvSpPr>
          <p:spPr>
            <a:xfrm>
              <a:off x="3531247" y="2616893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30">
                  <a:moveTo>
                    <a:pt x="0" y="214422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3" name="object 53"/>
            <p:cNvSpPr/>
            <p:nvPr/>
          </p:nvSpPr>
          <p:spPr>
            <a:xfrm>
              <a:off x="4371877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4" name="object 54"/>
            <p:cNvSpPr/>
            <p:nvPr/>
          </p:nvSpPr>
          <p:spPr>
            <a:xfrm>
              <a:off x="4371877" y="2237133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5" name="object 55"/>
            <p:cNvSpPr/>
            <p:nvPr/>
          </p:nvSpPr>
          <p:spPr>
            <a:xfrm>
              <a:off x="4371877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56" name="object 56"/>
            <p:cNvSpPr/>
            <p:nvPr/>
          </p:nvSpPr>
          <p:spPr>
            <a:xfrm>
              <a:off x="4371877" y="2024389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338359" y="2646675"/>
            <a:ext cx="581781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19" dirty="0">
                <a:latin typeface="Tahoma"/>
                <a:cs typeface="Tahoma"/>
              </a:rPr>
              <a:t>Encoder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2819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8923076" y="2791400"/>
            <a:ext cx="1553029" cy="648305"/>
            <a:chOff x="4367115" y="1465485"/>
            <a:chExt cx="815340" cy="340360"/>
          </a:xfrm>
        </p:grpSpPr>
        <p:sp>
          <p:nvSpPr>
            <p:cNvPr id="60" name="object 60"/>
            <p:cNvSpPr/>
            <p:nvPr/>
          </p:nvSpPr>
          <p:spPr>
            <a:xfrm>
              <a:off x="4371877" y="168299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E9B1AF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1" name="object 61"/>
            <p:cNvSpPr/>
            <p:nvPr/>
          </p:nvSpPr>
          <p:spPr>
            <a:xfrm>
              <a:off x="4371877" y="168299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10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2" name="object 62"/>
            <p:cNvSpPr/>
            <p:nvPr/>
          </p:nvSpPr>
          <p:spPr>
            <a:xfrm>
              <a:off x="4371877" y="1470248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3" name="object 63"/>
            <p:cNvSpPr/>
            <p:nvPr/>
          </p:nvSpPr>
          <p:spPr>
            <a:xfrm>
              <a:off x="4371877" y="1470248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9281975" y="2794869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923076" y="2386176"/>
            <a:ext cx="1553029" cy="243114"/>
            <a:chOff x="4367115" y="1252742"/>
            <a:chExt cx="815340" cy="127635"/>
          </a:xfrm>
        </p:grpSpPr>
        <p:sp>
          <p:nvSpPr>
            <p:cNvPr id="66" name="object 66"/>
            <p:cNvSpPr/>
            <p:nvPr/>
          </p:nvSpPr>
          <p:spPr>
            <a:xfrm>
              <a:off x="4371877" y="1257504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5EBE7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67" name="object 67"/>
            <p:cNvSpPr/>
            <p:nvPr/>
          </p:nvSpPr>
          <p:spPr>
            <a:xfrm>
              <a:off x="4371877" y="1257504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542560" y="2389656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923076" y="1980950"/>
            <a:ext cx="1553029" cy="243114"/>
            <a:chOff x="4367115" y="1039998"/>
            <a:chExt cx="815340" cy="127635"/>
          </a:xfrm>
        </p:grpSpPr>
        <p:sp>
          <p:nvSpPr>
            <p:cNvPr id="70" name="object 70"/>
            <p:cNvSpPr/>
            <p:nvPr/>
          </p:nvSpPr>
          <p:spPr>
            <a:xfrm>
              <a:off x="4371877" y="104476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805485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805485" y="117932"/>
                  </a:lnTo>
                  <a:lnTo>
                    <a:pt x="805485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1" name="object 71"/>
            <p:cNvSpPr/>
            <p:nvPr/>
          </p:nvSpPr>
          <p:spPr>
            <a:xfrm>
              <a:off x="4371877" y="1044761"/>
              <a:ext cx="805815" cy="118110"/>
            </a:xfrm>
            <a:custGeom>
              <a:avLst/>
              <a:gdLst/>
              <a:ahLst/>
              <a:cxnLst/>
              <a:rect l="l" t="t" r="r" b="b"/>
              <a:pathLst>
                <a:path w="805814" h="118109">
                  <a:moveTo>
                    <a:pt x="0" y="117932"/>
                  </a:moveTo>
                  <a:lnTo>
                    <a:pt x="805485" y="117932"/>
                  </a:lnTo>
                  <a:lnTo>
                    <a:pt x="805485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9281975" y="1984427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8791935" y="2063411"/>
            <a:ext cx="1335314" cy="2930676"/>
            <a:chOff x="4298266" y="1083290"/>
            <a:chExt cx="701040" cy="1538605"/>
          </a:xfrm>
        </p:grpSpPr>
        <p:sp>
          <p:nvSpPr>
            <p:cNvPr id="74" name="object 74"/>
            <p:cNvSpPr/>
            <p:nvPr/>
          </p:nvSpPr>
          <p:spPr>
            <a:xfrm>
              <a:off x="4774620" y="2161011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5" name="object 75"/>
            <p:cNvSpPr/>
            <p:nvPr/>
          </p:nvSpPr>
          <p:spPr>
            <a:xfrm>
              <a:off x="4758945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6" name="object 76"/>
            <p:cNvSpPr/>
            <p:nvPr/>
          </p:nvSpPr>
          <p:spPr>
            <a:xfrm>
              <a:off x="4758945" y="2151365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7" name="object 77"/>
            <p:cNvSpPr/>
            <p:nvPr/>
          </p:nvSpPr>
          <p:spPr>
            <a:xfrm>
              <a:off x="4774620" y="1606870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8" name="object 78"/>
            <p:cNvSpPr/>
            <p:nvPr/>
          </p:nvSpPr>
          <p:spPr>
            <a:xfrm>
              <a:off x="4758945" y="1597224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79" name="object 79"/>
            <p:cNvSpPr/>
            <p:nvPr/>
          </p:nvSpPr>
          <p:spPr>
            <a:xfrm>
              <a:off x="4758945" y="1597224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0" name="object 80"/>
            <p:cNvSpPr/>
            <p:nvPr/>
          </p:nvSpPr>
          <p:spPr>
            <a:xfrm>
              <a:off x="4774620" y="139412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1" name="object 81"/>
            <p:cNvSpPr/>
            <p:nvPr/>
          </p:nvSpPr>
          <p:spPr>
            <a:xfrm>
              <a:off x="4758945" y="1384480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2" name="object 82"/>
            <p:cNvSpPr/>
            <p:nvPr/>
          </p:nvSpPr>
          <p:spPr>
            <a:xfrm>
              <a:off x="4758945" y="1384480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3" name="object 83"/>
            <p:cNvSpPr/>
            <p:nvPr/>
          </p:nvSpPr>
          <p:spPr>
            <a:xfrm>
              <a:off x="4774620" y="1181383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5">
                  <a:moveTo>
                    <a:pt x="0" y="7159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4" name="object 84"/>
            <p:cNvSpPr/>
            <p:nvPr/>
          </p:nvSpPr>
          <p:spPr>
            <a:xfrm>
              <a:off x="4758945" y="117173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5" name="object 85"/>
            <p:cNvSpPr/>
            <p:nvPr/>
          </p:nvSpPr>
          <p:spPr>
            <a:xfrm>
              <a:off x="4758945" y="117173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6" name="object 86"/>
            <p:cNvSpPr/>
            <p:nvPr/>
          </p:nvSpPr>
          <p:spPr>
            <a:xfrm>
              <a:off x="4303028" y="1103727"/>
              <a:ext cx="471805" cy="328295"/>
            </a:xfrm>
            <a:custGeom>
              <a:avLst/>
              <a:gdLst/>
              <a:ahLst/>
              <a:cxnLst/>
              <a:rect l="l" t="t" r="r" b="b"/>
              <a:pathLst>
                <a:path w="471804" h="328294">
                  <a:moveTo>
                    <a:pt x="471591" y="327692"/>
                  </a:moveTo>
                  <a:lnTo>
                    <a:pt x="0" y="327692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7" name="object 87"/>
            <p:cNvSpPr/>
            <p:nvPr/>
          </p:nvSpPr>
          <p:spPr>
            <a:xfrm>
              <a:off x="4324249" y="1088052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8" name="object 88"/>
            <p:cNvSpPr/>
            <p:nvPr/>
          </p:nvSpPr>
          <p:spPr>
            <a:xfrm>
              <a:off x="4324249" y="1088052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89" name="object 89"/>
            <p:cNvSpPr/>
            <p:nvPr/>
          </p:nvSpPr>
          <p:spPr>
            <a:xfrm>
              <a:off x="4774620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0" name="object 90"/>
            <p:cNvSpPr/>
            <p:nvPr/>
          </p:nvSpPr>
          <p:spPr>
            <a:xfrm>
              <a:off x="4758945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1" name="object 91"/>
            <p:cNvSpPr/>
            <p:nvPr/>
          </p:nvSpPr>
          <p:spPr>
            <a:xfrm>
              <a:off x="4758945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2" name="object 92"/>
            <p:cNvSpPr/>
            <p:nvPr/>
          </p:nvSpPr>
          <p:spPr>
            <a:xfrm>
              <a:off x="4978252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3" name="object 93"/>
            <p:cNvSpPr/>
            <p:nvPr/>
          </p:nvSpPr>
          <p:spPr>
            <a:xfrm>
              <a:off x="4962577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4" name="object 94"/>
            <p:cNvSpPr/>
            <p:nvPr/>
          </p:nvSpPr>
          <p:spPr>
            <a:xfrm>
              <a:off x="4962577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5" name="object 95"/>
            <p:cNvSpPr/>
            <p:nvPr/>
          </p:nvSpPr>
          <p:spPr>
            <a:xfrm>
              <a:off x="4570988" y="237375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2431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6" name="object 96"/>
            <p:cNvSpPr/>
            <p:nvPr/>
          </p:nvSpPr>
          <p:spPr>
            <a:xfrm>
              <a:off x="4555313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97" name="object 97"/>
            <p:cNvSpPr/>
            <p:nvPr/>
          </p:nvSpPr>
          <p:spPr>
            <a:xfrm>
              <a:off x="4555313" y="2364109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9006997" y="4202716"/>
            <a:ext cx="1384905" cy="388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181432">
              <a:spcBef>
                <a:spcPts val="436"/>
              </a:spcBef>
              <a:tabLst>
                <a:tab pos="567278" algn="l"/>
                <a:tab pos="950703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8669407" y="1858422"/>
            <a:ext cx="1929190" cy="3258455"/>
            <a:chOff x="4233938" y="975671"/>
            <a:chExt cx="1012825" cy="1710689"/>
          </a:xfrm>
        </p:grpSpPr>
        <p:sp>
          <p:nvSpPr>
            <p:cNvPr id="100" name="object 100"/>
            <p:cNvSpPr/>
            <p:nvPr/>
          </p:nvSpPr>
          <p:spPr>
            <a:xfrm>
              <a:off x="4303028" y="2083356"/>
              <a:ext cx="675640" cy="534035"/>
            </a:xfrm>
            <a:custGeom>
              <a:avLst/>
              <a:gdLst/>
              <a:ahLst/>
              <a:cxnLst/>
              <a:rect l="l" t="t" r="r" b="b"/>
              <a:pathLst>
                <a:path w="675639" h="534035">
                  <a:moveTo>
                    <a:pt x="675223" y="533537"/>
                  </a:moveTo>
                  <a:lnTo>
                    <a:pt x="0" y="533537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324249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324249" y="2067681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774620" y="1819613"/>
              <a:ext cx="0" cy="52069"/>
            </a:xfrm>
            <a:custGeom>
              <a:avLst/>
              <a:gdLst/>
              <a:ahLst/>
              <a:cxnLst/>
              <a:rect l="l" t="t" r="r" b="b"/>
              <a:pathLst>
                <a:path h="52069">
                  <a:moveTo>
                    <a:pt x="0" y="51757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978252" y="1819613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178811"/>
                  </a:moveTo>
                  <a:lnTo>
                    <a:pt x="0" y="151483"/>
                  </a:lnTo>
                </a:path>
                <a:path h="179069">
                  <a:moveTo>
                    <a:pt x="0" y="51757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978252" y="1819613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178811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962577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303028" y="1529214"/>
              <a:ext cx="675640" cy="469265"/>
            </a:xfrm>
            <a:custGeom>
              <a:avLst/>
              <a:gdLst/>
              <a:ahLst/>
              <a:cxnLst/>
              <a:rect l="l" t="t" r="r" b="b"/>
              <a:pathLst>
                <a:path w="675639" h="469264">
                  <a:moveTo>
                    <a:pt x="675223" y="469210"/>
                  </a:moveTo>
                  <a:lnTo>
                    <a:pt x="0" y="469210"/>
                  </a:lnTo>
                  <a:lnTo>
                    <a:pt x="0" y="0"/>
                  </a:lnTo>
                  <a:lnTo>
                    <a:pt x="50159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324249" y="151353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0"/>
                  </a:move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324249" y="151353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15674"/>
                  </a:moveTo>
                  <a:lnTo>
                    <a:pt x="29503" y="13395"/>
                  </a:lnTo>
                  <a:lnTo>
                    <a:pt x="20196" y="10098"/>
                  </a:lnTo>
                  <a:lnTo>
                    <a:pt x="10437" y="5670"/>
                  </a:lnTo>
                  <a:lnTo>
                    <a:pt x="0" y="0"/>
                  </a:lnTo>
                  <a:lnTo>
                    <a:pt x="8139" y="7950"/>
                  </a:lnTo>
                  <a:lnTo>
                    <a:pt x="10852" y="15674"/>
                  </a:lnTo>
                  <a:lnTo>
                    <a:pt x="8139" y="23399"/>
                  </a:lnTo>
                  <a:lnTo>
                    <a:pt x="0" y="31349"/>
                  </a:lnTo>
                  <a:lnTo>
                    <a:pt x="10437" y="25678"/>
                  </a:lnTo>
                  <a:lnTo>
                    <a:pt x="20196" y="21251"/>
                  </a:lnTo>
                  <a:lnTo>
                    <a:pt x="29503" y="17954"/>
                  </a:lnTo>
                  <a:lnTo>
                    <a:pt x="38584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774620" y="199842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443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238701" y="980433"/>
              <a:ext cx="1003300" cy="1701164"/>
            </a:xfrm>
            <a:custGeom>
              <a:avLst/>
              <a:gdLst/>
              <a:ahLst/>
              <a:cxnLst/>
              <a:rect l="l" t="t" r="r" b="b"/>
              <a:pathLst>
                <a:path w="1003300" h="1701164">
                  <a:moveTo>
                    <a:pt x="0" y="1670642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8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972844" y="0"/>
                  </a:lnTo>
                  <a:lnTo>
                    <a:pt x="984578" y="2368"/>
                  </a:lnTo>
                  <a:lnTo>
                    <a:pt x="994159" y="8828"/>
                  </a:lnTo>
                  <a:lnTo>
                    <a:pt x="1000620" y="18410"/>
                  </a:lnTo>
                  <a:lnTo>
                    <a:pt x="1002989" y="30144"/>
                  </a:lnTo>
                  <a:lnTo>
                    <a:pt x="1002989" y="1670642"/>
                  </a:lnTo>
                  <a:lnTo>
                    <a:pt x="1000620" y="1682376"/>
                  </a:lnTo>
                  <a:lnTo>
                    <a:pt x="994159" y="1691958"/>
                  </a:lnTo>
                  <a:lnTo>
                    <a:pt x="984578" y="1698418"/>
                  </a:lnTo>
                  <a:lnTo>
                    <a:pt x="972844" y="1700787"/>
                  </a:lnTo>
                  <a:lnTo>
                    <a:pt x="30144" y="1700787"/>
                  </a:lnTo>
                  <a:lnTo>
                    <a:pt x="18410" y="1698418"/>
                  </a:lnTo>
                  <a:lnTo>
                    <a:pt x="8828" y="1691958"/>
                  </a:lnTo>
                  <a:lnTo>
                    <a:pt x="2368" y="1682376"/>
                  </a:lnTo>
                  <a:lnTo>
                    <a:pt x="0" y="167064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8698000" y="1859754"/>
            <a:ext cx="229810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i="1" spc="76" dirty="0">
                <a:latin typeface="Georgia"/>
                <a:cs typeface="Georgia"/>
              </a:rPr>
              <a:t>M</a:t>
            </a:r>
            <a:r>
              <a:rPr sz="667" i="1" spc="76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706659" y="1591182"/>
            <a:ext cx="590248" cy="2149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24191">
              <a:spcBef>
                <a:spcPts val="190"/>
              </a:spcBef>
            </a:pPr>
            <a:r>
              <a:rPr sz="1238" spc="-38" dirty="0">
                <a:latin typeface="Tahoma"/>
                <a:cs typeface="Tahoma"/>
              </a:rPr>
              <a:t>Decoder</a:t>
            </a:r>
            <a:endParaRPr sz="1238">
              <a:latin typeface="Tahoma"/>
              <a:cs typeface="Tahoma"/>
            </a:endParaRPr>
          </a:p>
        </p:txBody>
      </p:sp>
      <p:grpSp>
        <p:nvGrpSpPr>
          <p:cNvPr id="119" name="object 119"/>
          <p:cNvGrpSpPr/>
          <p:nvPr/>
        </p:nvGrpSpPr>
        <p:grpSpPr>
          <a:xfrm>
            <a:off x="7321874" y="2823633"/>
            <a:ext cx="2029581" cy="845457"/>
            <a:chOff x="3526484" y="1482407"/>
            <a:chExt cx="1065530" cy="443865"/>
          </a:xfrm>
        </p:grpSpPr>
        <p:sp>
          <p:nvSpPr>
            <p:cNvPr id="120" name="object 120"/>
            <p:cNvSpPr/>
            <p:nvPr/>
          </p:nvSpPr>
          <p:spPr>
            <a:xfrm>
              <a:off x="3531247" y="1487170"/>
              <a:ext cx="1040130" cy="434340"/>
            </a:xfrm>
            <a:custGeom>
              <a:avLst/>
              <a:gdLst/>
              <a:ahLst/>
              <a:cxnLst/>
              <a:rect l="l" t="t" r="r" b="b"/>
              <a:pathLst>
                <a:path w="1040129" h="434339">
                  <a:moveTo>
                    <a:pt x="0" y="107211"/>
                  </a:moveTo>
                  <a:lnTo>
                    <a:pt x="0" y="0"/>
                  </a:lnTo>
                  <a:lnTo>
                    <a:pt x="587262" y="0"/>
                  </a:lnTo>
                  <a:lnTo>
                    <a:pt x="587262" y="434064"/>
                  </a:lnTo>
                  <a:lnTo>
                    <a:pt x="745131" y="434109"/>
                  </a:lnTo>
                  <a:lnTo>
                    <a:pt x="747237" y="423676"/>
                  </a:lnTo>
                  <a:lnTo>
                    <a:pt x="752981" y="415156"/>
                  </a:lnTo>
                  <a:lnTo>
                    <a:pt x="761500" y="409412"/>
                  </a:lnTo>
                  <a:lnTo>
                    <a:pt x="771933" y="407306"/>
                  </a:lnTo>
                  <a:lnTo>
                    <a:pt x="782366" y="409412"/>
                  </a:lnTo>
                  <a:lnTo>
                    <a:pt x="790886" y="415156"/>
                  </a:lnTo>
                  <a:lnTo>
                    <a:pt x="796630" y="423676"/>
                  </a:lnTo>
                  <a:lnTo>
                    <a:pt x="798736" y="434109"/>
                  </a:lnTo>
                  <a:lnTo>
                    <a:pt x="1039740" y="434064"/>
                  </a:lnTo>
                  <a:lnTo>
                    <a:pt x="1039740" y="332443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555313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55313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9121484" y="3145878"/>
            <a:ext cx="1156305" cy="40126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5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67735">
              <a:spcBef>
                <a:spcPts val="457"/>
              </a:spcBef>
              <a:tabLst>
                <a:tab pos="452371" algn="l"/>
                <a:tab pos="835796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9220514" y="3438487"/>
            <a:ext cx="957943" cy="2069495"/>
            <a:chOff x="4523270" y="1805205"/>
            <a:chExt cx="502920" cy="1086485"/>
          </a:xfrm>
        </p:grpSpPr>
        <p:sp>
          <p:nvSpPr>
            <p:cNvPr id="125" name="object 125"/>
            <p:cNvSpPr/>
            <p:nvPr/>
          </p:nvSpPr>
          <p:spPr>
            <a:xfrm>
              <a:off x="4570988" y="1819613"/>
              <a:ext cx="203835" cy="102235"/>
            </a:xfrm>
            <a:custGeom>
              <a:avLst/>
              <a:gdLst/>
              <a:ahLst/>
              <a:cxnLst/>
              <a:rect l="l" t="t" r="r" b="b"/>
              <a:pathLst>
                <a:path w="203835" h="102235">
                  <a:moveTo>
                    <a:pt x="0" y="101620"/>
                  </a:moveTo>
                  <a:lnTo>
                    <a:pt x="203632" y="101620"/>
                  </a:lnTo>
                  <a:lnTo>
                    <a:pt x="203632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58945" y="1809967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5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549476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0173B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549476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678131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4" y="0"/>
                  </a:lnTo>
                  <a:lnTo>
                    <a:pt x="64324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DE8F05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678131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4" y="0"/>
                  </a:lnTo>
                  <a:lnTo>
                    <a:pt x="64324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806785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029E73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806785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93544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solidFill>
              <a:srgbClr val="D45E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935440" y="2800751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0" y="64323"/>
                  </a:moveTo>
                  <a:lnTo>
                    <a:pt x="0" y="0"/>
                  </a:lnTo>
                  <a:lnTo>
                    <a:pt x="64323" y="0"/>
                  </a:lnTo>
                  <a:lnTo>
                    <a:pt x="64323" y="64323"/>
                  </a:lnTo>
                  <a:lnTo>
                    <a:pt x="0" y="64323"/>
                  </a:lnTo>
                  <a:close/>
                </a:path>
              </a:pathLst>
            </a:custGeom>
            <a:ln w="60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528032" y="2779307"/>
              <a:ext cx="493395" cy="107314"/>
            </a:xfrm>
            <a:custGeom>
              <a:avLst/>
              <a:gdLst/>
              <a:ahLst/>
              <a:cxnLst/>
              <a:rect l="l" t="t" r="r" b="b"/>
              <a:pathLst>
                <a:path w="493395" h="107314">
                  <a:moveTo>
                    <a:pt x="0" y="77066"/>
                  </a:moveTo>
                  <a:lnTo>
                    <a:pt x="0" y="30144"/>
                  </a:lnTo>
                  <a:lnTo>
                    <a:pt x="2368" y="18410"/>
                  </a:lnTo>
                  <a:lnTo>
                    <a:pt x="8828" y="8828"/>
                  </a:lnTo>
                  <a:lnTo>
                    <a:pt x="18410" y="2368"/>
                  </a:lnTo>
                  <a:lnTo>
                    <a:pt x="30144" y="0"/>
                  </a:lnTo>
                  <a:lnTo>
                    <a:pt x="463030" y="0"/>
                  </a:lnTo>
                  <a:lnTo>
                    <a:pt x="474764" y="2368"/>
                  </a:lnTo>
                  <a:lnTo>
                    <a:pt x="484345" y="8828"/>
                  </a:lnTo>
                  <a:lnTo>
                    <a:pt x="490806" y="18410"/>
                  </a:lnTo>
                  <a:lnTo>
                    <a:pt x="493174" y="30144"/>
                  </a:lnTo>
                  <a:lnTo>
                    <a:pt x="493174" y="77066"/>
                  </a:lnTo>
                  <a:lnTo>
                    <a:pt x="490806" y="88800"/>
                  </a:lnTo>
                  <a:lnTo>
                    <a:pt x="484345" y="98382"/>
                  </a:lnTo>
                  <a:lnTo>
                    <a:pt x="474764" y="104842"/>
                  </a:lnTo>
                  <a:lnTo>
                    <a:pt x="463030" y="107211"/>
                  </a:lnTo>
                  <a:lnTo>
                    <a:pt x="30144" y="107211"/>
                  </a:lnTo>
                  <a:lnTo>
                    <a:pt x="18410" y="104842"/>
                  </a:lnTo>
                  <a:lnTo>
                    <a:pt x="8828" y="98382"/>
                  </a:lnTo>
                  <a:lnTo>
                    <a:pt x="2368" y="88800"/>
                  </a:lnTo>
                  <a:lnTo>
                    <a:pt x="0" y="77066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9303788" y="5497560"/>
            <a:ext cx="791029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Object</a:t>
            </a:r>
            <a:r>
              <a:rPr sz="857" spc="3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queries</a:t>
            </a:r>
            <a:endParaRPr sz="857">
              <a:latin typeface="Arial MT"/>
              <a:cs typeface="Arial MT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9107622" y="1208139"/>
            <a:ext cx="1614714" cy="4095448"/>
            <a:chOff x="4464001" y="634273"/>
            <a:chExt cx="847725" cy="2150110"/>
          </a:xfrm>
        </p:grpSpPr>
        <p:sp>
          <p:nvSpPr>
            <p:cNvPr id="139" name="object 139"/>
            <p:cNvSpPr/>
            <p:nvPr/>
          </p:nvSpPr>
          <p:spPr>
            <a:xfrm>
              <a:off x="4774620" y="2513972"/>
              <a:ext cx="532765" cy="265430"/>
            </a:xfrm>
            <a:custGeom>
              <a:avLst/>
              <a:gdLst/>
              <a:ahLst/>
              <a:cxnLst/>
              <a:rect l="l" t="t" r="r" b="b"/>
              <a:pathLst>
                <a:path w="532764" h="265430">
                  <a:moveTo>
                    <a:pt x="0" y="265334"/>
                  </a:moveTo>
                  <a:lnTo>
                    <a:pt x="0" y="102921"/>
                  </a:lnTo>
                </a:path>
                <a:path w="532764" h="265430">
                  <a:moveTo>
                    <a:pt x="0" y="265334"/>
                  </a:moveTo>
                  <a:lnTo>
                    <a:pt x="0" y="216291"/>
                  </a:lnTo>
                  <a:lnTo>
                    <a:pt x="532244" y="216291"/>
                  </a:lnTo>
                  <a:lnTo>
                    <a:pt x="532244" y="0"/>
                  </a:lnTo>
                  <a:lnTo>
                    <a:pt x="267663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032637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032637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838651" y="2416488"/>
              <a:ext cx="254000" cy="97790"/>
            </a:xfrm>
            <a:custGeom>
              <a:avLst/>
              <a:gdLst/>
              <a:ahLst/>
              <a:cxnLst/>
              <a:rect l="l" t="t" r="r" b="b"/>
              <a:pathLst>
                <a:path w="254000" h="97789">
                  <a:moveTo>
                    <a:pt x="253791" y="97483"/>
                  </a:moveTo>
                  <a:lnTo>
                    <a:pt x="253791" y="26716"/>
                  </a:lnTo>
                  <a:lnTo>
                    <a:pt x="166620" y="26802"/>
                  </a:lnTo>
                  <a:lnTo>
                    <a:pt x="164514" y="16369"/>
                  </a:lnTo>
                  <a:lnTo>
                    <a:pt x="158770" y="7850"/>
                  </a:lnTo>
                  <a:lnTo>
                    <a:pt x="150251" y="2106"/>
                  </a:lnTo>
                  <a:lnTo>
                    <a:pt x="139818" y="0"/>
                  </a:lnTo>
                  <a:lnTo>
                    <a:pt x="129385" y="2106"/>
                  </a:lnTo>
                  <a:lnTo>
                    <a:pt x="120865" y="7850"/>
                  </a:lnTo>
                  <a:lnTo>
                    <a:pt x="115121" y="16369"/>
                  </a:lnTo>
                  <a:lnTo>
                    <a:pt x="113015" y="26802"/>
                  </a:lnTo>
                  <a:lnTo>
                    <a:pt x="25410" y="26716"/>
                  </a:lnTo>
                  <a:lnTo>
                    <a:pt x="25410" y="97483"/>
                  </a:lnTo>
                  <a:lnTo>
                    <a:pt x="0" y="97483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829005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29005" y="2498297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774620" y="1921234"/>
              <a:ext cx="532765" cy="858519"/>
            </a:xfrm>
            <a:custGeom>
              <a:avLst/>
              <a:gdLst/>
              <a:ahLst/>
              <a:cxnLst/>
              <a:rect l="l" t="t" r="r" b="b"/>
              <a:pathLst>
                <a:path w="532764" h="858519">
                  <a:moveTo>
                    <a:pt x="0" y="858073"/>
                  </a:moveTo>
                  <a:lnTo>
                    <a:pt x="0" y="809030"/>
                  </a:lnTo>
                  <a:lnTo>
                    <a:pt x="532244" y="809030"/>
                  </a:lnTo>
                  <a:lnTo>
                    <a:pt x="532244" y="0"/>
                  </a:lnTo>
                  <a:lnTo>
                    <a:pt x="267663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032637" y="190555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38584" y="31349"/>
                  </a:move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032637" y="1905559"/>
              <a:ext cx="38735" cy="31750"/>
            </a:xfrm>
            <a:custGeom>
              <a:avLst/>
              <a:gdLst/>
              <a:ahLst/>
              <a:cxnLst/>
              <a:rect l="l" t="t" r="r" b="b"/>
              <a:pathLst>
                <a:path w="38735" h="31750">
                  <a:moveTo>
                    <a:pt x="0" y="15674"/>
                  </a:moveTo>
                  <a:lnTo>
                    <a:pt x="9080" y="17954"/>
                  </a:lnTo>
                  <a:lnTo>
                    <a:pt x="18387" y="21251"/>
                  </a:lnTo>
                  <a:lnTo>
                    <a:pt x="28147" y="25678"/>
                  </a:lnTo>
                  <a:lnTo>
                    <a:pt x="38584" y="31349"/>
                  </a:lnTo>
                  <a:lnTo>
                    <a:pt x="30445" y="23399"/>
                  </a:lnTo>
                  <a:lnTo>
                    <a:pt x="27732" y="15674"/>
                  </a:lnTo>
                  <a:lnTo>
                    <a:pt x="30445" y="7950"/>
                  </a:lnTo>
                  <a:lnTo>
                    <a:pt x="38584" y="0"/>
                  </a:lnTo>
                  <a:lnTo>
                    <a:pt x="28147" y="5670"/>
                  </a:lnTo>
                  <a:lnTo>
                    <a:pt x="18387" y="10098"/>
                  </a:lnTo>
                  <a:lnTo>
                    <a:pt x="9080" y="13395"/>
                  </a:lnTo>
                  <a:lnTo>
                    <a:pt x="0" y="15674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774620" y="868701"/>
              <a:ext cx="0" cy="172085"/>
            </a:xfrm>
            <a:custGeom>
              <a:avLst/>
              <a:gdLst/>
              <a:ahLst/>
              <a:cxnLst/>
              <a:rect l="l" t="t" r="r" b="b"/>
              <a:pathLst>
                <a:path h="172084">
                  <a:moveTo>
                    <a:pt x="0" y="171538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468764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194123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194123" y="117932"/>
                  </a:lnTo>
                  <a:lnTo>
                    <a:pt x="194123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468764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0" y="117932"/>
                  </a:moveTo>
                  <a:lnTo>
                    <a:pt x="194123" y="117932"/>
                  </a:lnTo>
                  <a:lnTo>
                    <a:pt x="194123" y="0"/>
                  </a:lnTo>
                  <a:lnTo>
                    <a:pt x="0" y="0"/>
                  </a:lnTo>
                  <a:lnTo>
                    <a:pt x="0" y="117932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886353" y="639035"/>
              <a:ext cx="194310" cy="118110"/>
            </a:xfrm>
            <a:custGeom>
              <a:avLst/>
              <a:gdLst/>
              <a:ahLst/>
              <a:cxnLst/>
              <a:rect l="l" t="t" r="r" b="b"/>
              <a:pathLst>
                <a:path w="194310" h="118109">
                  <a:moveTo>
                    <a:pt x="194123" y="0"/>
                  </a:moveTo>
                  <a:lnTo>
                    <a:pt x="0" y="0"/>
                  </a:lnTo>
                  <a:lnTo>
                    <a:pt x="0" y="117932"/>
                  </a:lnTo>
                  <a:lnTo>
                    <a:pt x="194123" y="117932"/>
                  </a:lnTo>
                  <a:lnTo>
                    <a:pt x="194123" y="0"/>
                  </a:lnTo>
                  <a:close/>
                </a:path>
              </a:pathLst>
            </a:custGeom>
            <a:solidFill>
              <a:srgbClr val="C9E2C1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565826" y="639035"/>
              <a:ext cx="514984" cy="229870"/>
            </a:xfrm>
            <a:custGeom>
              <a:avLst/>
              <a:gdLst/>
              <a:ahLst/>
              <a:cxnLst/>
              <a:rect l="l" t="t" r="r" b="b"/>
              <a:pathLst>
                <a:path w="514985" h="229869">
                  <a:moveTo>
                    <a:pt x="320526" y="117932"/>
                  </a:moveTo>
                  <a:lnTo>
                    <a:pt x="514650" y="117932"/>
                  </a:lnTo>
                  <a:lnTo>
                    <a:pt x="514650" y="0"/>
                  </a:lnTo>
                  <a:lnTo>
                    <a:pt x="320526" y="0"/>
                  </a:lnTo>
                  <a:lnTo>
                    <a:pt x="320526" y="117932"/>
                  </a:lnTo>
                  <a:close/>
                </a:path>
                <a:path w="514985" h="229869">
                  <a:moveTo>
                    <a:pt x="208794" y="229665"/>
                  </a:moveTo>
                  <a:lnTo>
                    <a:pt x="0" y="229665"/>
                  </a:lnTo>
                  <a:lnTo>
                    <a:pt x="0" y="136622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550151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550151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774620" y="775657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4">
                  <a:moveTo>
                    <a:pt x="0" y="93043"/>
                  </a:moveTo>
                  <a:lnTo>
                    <a:pt x="208794" y="93043"/>
                  </a:lnTo>
                  <a:lnTo>
                    <a:pt x="208794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967739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967739" y="766011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9124841" y="847327"/>
            <a:ext cx="354390" cy="56245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19" dirty="0">
                <a:latin typeface="Tahoma"/>
                <a:cs typeface="Tahoma"/>
              </a:rPr>
              <a:t>Class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124"/>
              </a:spcBef>
            </a:pPr>
            <a:endParaRPr sz="1143">
              <a:latin typeface="Tahoma"/>
              <a:cs typeface="Tahoma"/>
            </a:endParaRPr>
          </a:p>
          <a:p>
            <a:pPr marL="43544"/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9648804" y="827804"/>
            <a:ext cx="897467" cy="588101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algn="ctr">
              <a:spcBef>
                <a:spcPts val="171"/>
              </a:spcBef>
            </a:pPr>
            <a:r>
              <a:rPr sz="1143" spc="-38" dirty="0">
                <a:latin typeface="Tahoma"/>
                <a:cs typeface="Tahoma"/>
              </a:rPr>
              <a:t>Bounding</a:t>
            </a:r>
            <a:r>
              <a:rPr sz="1143" spc="19" dirty="0">
                <a:latin typeface="Tahoma"/>
                <a:cs typeface="Tahoma"/>
              </a:rPr>
              <a:t> </a:t>
            </a:r>
            <a:r>
              <a:rPr sz="1143" spc="-48" dirty="0">
                <a:latin typeface="Tahoma"/>
                <a:cs typeface="Tahoma"/>
              </a:rPr>
              <a:t>Box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276"/>
              </a:spcBef>
            </a:pPr>
            <a:endParaRPr sz="1143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9263103" y="1086069"/>
            <a:ext cx="873276" cy="123370"/>
            <a:chOff x="4545629" y="570186"/>
            <a:chExt cx="458470" cy="64769"/>
          </a:xfrm>
        </p:grpSpPr>
        <p:sp>
          <p:nvSpPr>
            <p:cNvPr id="161" name="object 161"/>
            <p:cNvSpPr/>
            <p:nvPr/>
          </p:nvSpPr>
          <p:spPr>
            <a:xfrm>
              <a:off x="4565826" y="584354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5">
                  <a:moveTo>
                    <a:pt x="0" y="5015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550151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550151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983414" y="584354"/>
              <a:ext cx="0" cy="50165"/>
            </a:xfrm>
            <a:custGeom>
              <a:avLst/>
              <a:gdLst/>
              <a:ahLst/>
              <a:cxnLst/>
              <a:rect l="l" t="t" r="r" b="b"/>
              <a:pathLst>
                <a:path h="50165">
                  <a:moveTo>
                    <a:pt x="0" y="50159"/>
                  </a:moveTo>
                  <a:lnTo>
                    <a:pt x="0" y="0"/>
                  </a:lnTo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967739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0" y="38584"/>
                  </a:move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967739" y="574708"/>
              <a:ext cx="31750" cy="38735"/>
            </a:xfrm>
            <a:custGeom>
              <a:avLst/>
              <a:gdLst/>
              <a:ahLst/>
              <a:cxnLst/>
              <a:rect l="l" t="t" r="r" b="b"/>
              <a:pathLst>
                <a:path w="31750" h="38734">
                  <a:moveTo>
                    <a:pt x="15674" y="0"/>
                  </a:moveTo>
                  <a:lnTo>
                    <a:pt x="13395" y="9080"/>
                  </a:lnTo>
                  <a:lnTo>
                    <a:pt x="10098" y="18387"/>
                  </a:lnTo>
                  <a:lnTo>
                    <a:pt x="5670" y="28147"/>
                  </a:lnTo>
                  <a:lnTo>
                    <a:pt x="0" y="38584"/>
                  </a:lnTo>
                  <a:lnTo>
                    <a:pt x="7950" y="30445"/>
                  </a:lnTo>
                  <a:lnTo>
                    <a:pt x="15674" y="27732"/>
                  </a:lnTo>
                  <a:lnTo>
                    <a:pt x="23399" y="30445"/>
                  </a:lnTo>
                  <a:lnTo>
                    <a:pt x="31349" y="38584"/>
                  </a:lnTo>
                  <a:lnTo>
                    <a:pt x="25678" y="28147"/>
                  </a:lnTo>
                  <a:lnTo>
                    <a:pt x="21251" y="18387"/>
                  </a:lnTo>
                  <a:lnTo>
                    <a:pt x="17954" y="9080"/>
                  </a:lnTo>
                  <a:lnTo>
                    <a:pt x="15674" y="0"/>
                  </a:lnTo>
                  <a:close/>
                </a:path>
              </a:pathLst>
            </a:custGeom>
            <a:ln w="90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</p:grpSp>
      <p:sp>
        <p:nvSpPr>
          <p:cNvPr id="167" name="object 167"/>
          <p:cNvSpPr txBox="1"/>
          <p:nvPr/>
        </p:nvSpPr>
        <p:spPr>
          <a:xfrm>
            <a:off x="846520" y="5629532"/>
            <a:ext cx="5394476" cy="1098917"/>
          </a:xfrm>
          <a:prstGeom prst="rect">
            <a:avLst/>
          </a:prstGeom>
        </p:spPr>
        <p:txBody>
          <a:bodyPr vert="horz" wrap="square" lIns="0" tIns="61684" rIns="0" bIns="0" rtlCol="0">
            <a:spAutoFit/>
          </a:bodyPr>
          <a:lstStyle/>
          <a:p>
            <a:pPr marL="215300" marR="9676" indent="303597">
              <a:lnSpc>
                <a:spcPct val="101499"/>
              </a:lnSpc>
              <a:spcBef>
                <a:spcPts val="484"/>
              </a:spcBef>
            </a:pPr>
            <a:r>
              <a:rPr sz="1714" i="1" spc="-57" baseline="37037" dirty="0">
                <a:latin typeface="Comic Sans MS"/>
                <a:cs typeface="Comic Sans MS"/>
              </a:rPr>
              <a:t>a</a:t>
            </a:r>
            <a:r>
              <a:rPr sz="1714" spc="-38" dirty="0">
                <a:solidFill>
                  <a:srgbClr val="AAA62F"/>
                </a:solidFill>
                <a:latin typeface="Arial MT"/>
                <a:cs typeface="Arial MT"/>
              </a:rPr>
              <a:t>Ashish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spc="-67" dirty="0">
                <a:solidFill>
                  <a:srgbClr val="AAA62F"/>
                </a:solidFill>
                <a:latin typeface="Arial MT"/>
                <a:cs typeface="Arial MT"/>
              </a:rPr>
              <a:t>Vaswani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et</a:t>
            </a:r>
            <a:r>
              <a:rPr sz="1714" spc="10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al.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(2017).</a:t>
            </a:r>
            <a:r>
              <a:rPr sz="1714" spc="2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“Attention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is</a:t>
            </a:r>
            <a:r>
              <a:rPr sz="1714" spc="10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All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spc="-48" dirty="0">
                <a:latin typeface="Arial MT"/>
                <a:cs typeface="Arial MT"/>
              </a:rPr>
              <a:t>you </a:t>
            </a:r>
            <a:r>
              <a:rPr sz="1714" spc="-38" dirty="0">
                <a:latin typeface="Arial MT"/>
                <a:cs typeface="Arial MT"/>
              </a:rPr>
              <a:t>Need”.</a:t>
            </a:r>
            <a:r>
              <a:rPr sz="1714" spc="190" dirty="0"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C7C374"/>
                </a:solidFill>
                <a:latin typeface="Arial MT"/>
                <a:cs typeface="Arial MT"/>
              </a:rPr>
              <a:t>In:</a:t>
            </a:r>
            <a:r>
              <a:rPr sz="1714" spc="210" dirty="0">
                <a:solidFill>
                  <a:srgbClr val="C7C374"/>
                </a:solidFill>
                <a:latin typeface="Arial MT"/>
                <a:cs typeface="Arial MT"/>
              </a:rPr>
              <a:t> </a:t>
            </a:r>
            <a:r>
              <a:rPr sz="1714" i="1" spc="-19" dirty="0">
                <a:solidFill>
                  <a:srgbClr val="C7C374"/>
                </a:solidFill>
                <a:latin typeface="Arial"/>
                <a:cs typeface="Arial"/>
              </a:rPr>
              <a:t>NeurIPS</a:t>
            </a:r>
            <a:r>
              <a:rPr sz="1714" spc="-19" dirty="0">
                <a:latin typeface="Arial MT"/>
                <a:cs typeface="Arial MT"/>
              </a:rPr>
              <a:t>.</a:t>
            </a:r>
            <a:endParaRPr sz="1714">
              <a:latin typeface="Arial MT"/>
              <a:cs typeface="Arial MT"/>
            </a:endParaRPr>
          </a:p>
          <a:p>
            <a:pPr>
              <a:spcBef>
                <a:spcPts val="467"/>
              </a:spcBef>
            </a:pPr>
            <a:endParaRPr sz="1714">
              <a:latin typeface="Arial MT"/>
              <a:cs typeface="Arial MT"/>
            </a:endParaRPr>
          </a:p>
          <a:p>
            <a:pPr marL="24191"/>
            <a:r>
              <a:rPr sz="1143" spc="-57" dirty="0">
                <a:latin typeface="Arial MT"/>
                <a:cs typeface="Arial MT"/>
              </a:rPr>
              <a:t>38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95" dirty="0"/>
              <a:t>Transformer</a:t>
            </a:r>
            <a:r>
              <a:rPr dirty="0"/>
              <a:t> </a:t>
            </a:r>
            <a:r>
              <a:rPr spc="-76" dirty="0"/>
              <a:t>architecture</a:t>
            </a:r>
            <a:r>
              <a:rPr spc="10" dirty="0"/>
              <a:t> </a:t>
            </a:r>
            <a:r>
              <a:rPr spc="-57" dirty="0"/>
              <a:t>variations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0466" y="1086069"/>
            <a:ext cx="9599990" cy="4420810"/>
            <a:chOff x="359994" y="570186"/>
            <a:chExt cx="5039995" cy="2320925"/>
          </a:xfrm>
        </p:grpSpPr>
        <p:sp>
          <p:nvSpPr>
            <p:cNvPr id="4" name="object 4"/>
            <p:cNvSpPr/>
            <p:nvPr/>
          </p:nvSpPr>
          <p:spPr>
            <a:xfrm>
              <a:off x="359994" y="672833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>
                  <a:moveTo>
                    <a:pt x="0" y="0"/>
                  </a:moveTo>
                  <a:lnTo>
                    <a:pt x="4108770" y="0"/>
                  </a:lnTo>
                </a:path>
                <a:path w="5039995">
                  <a:moveTo>
                    <a:pt x="4302893" y="0"/>
                  </a:moveTo>
                  <a:lnTo>
                    <a:pt x="4526358" y="0"/>
                  </a:lnTo>
                </a:path>
                <a:path w="5039995">
                  <a:moveTo>
                    <a:pt x="4720482" y="0"/>
                  </a:moveTo>
                  <a:lnTo>
                    <a:pt x="5039995" y="0"/>
                  </a:lnTo>
                </a:path>
              </a:pathLst>
            </a:custGeom>
            <a:ln w="5054">
              <a:solidFill>
                <a:srgbClr val="AAA62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0806" y="570186"/>
              <a:ext cx="2320580" cy="232085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201333" y="3477382"/>
            <a:ext cx="20029714" cy="247419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410037" indent="-337464">
              <a:lnSpc>
                <a:spcPct val="100000"/>
              </a:lnSpc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/>
              <a:t>Base</a:t>
            </a:r>
            <a:r>
              <a:rPr sz="2095" spc="-86" dirty="0"/>
              <a:t> </a:t>
            </a:r>
            <a:r>
              <a:rPr sz="2095" spc="-19" dirty="0"/>
              <a:t>transformer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/>
              <a:t>39.2</a:t>
            </a:r>
            <a:r>
              <a:rPr spc="-38" dirty="0"/>
              <a:t> </a:t>
            </a:r>
            <a:r>
              <a:rPr spc="-48" dirty="0"/>
              <a:t>AP</a:t>
            </a:r>
            <a:r>
              <a:rPr sz="2286" i="1" spc="-70" baseline="27777" dirty="0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endParaRPr sz="2286" baseline="27777">
              <a:latin typeface="Comic Sans MS"/>
              <a:cs typeface="Comic Sans MS"/>
            </a:endParaRPr>
          </a:p>
          <a:p>
            <a:pPr marL="410037" indent="-337464">
              <a:lnSpc>
                <a:spcPct val="100000"/>
              </a:lnSpc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dirty="0"/>
              <a:t>No</a:t>
            </a:r>
            <a:r>
              <a:rPr sz="2095" spc="-48" dirty="0"/>
              <a:t> </a:t>
            </a:r>
            <a:r>
              <a:rPr sz="2095" spc="-19" dirty="0"/>
              <a:t>input</a:t>
            </a:r>
            <a:r>
              <a:rPr sz="2095" spc="-38" dirty="0"/>
              <a:t> </a:t>
            </a:r>
            <a:r>
              <a:rPr sz="2095" spc="-48" dirty="0"/>
              <a:t>positional</a:t>
            </a:r>
            <a:r>
              <a:rPr sz="2095" spc="-38" dirty="0"/>
              <a:t> </a:t>
            </a:r>
            <a:r>
              <a:rPr sz="2095" spc="-19" dirty="0"/>
              <a:t>encoding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/>
              <a:t>32.8</a:t>
            </a:r>
            <a:r>
              <a:rPr spc="-38" dirty="0"/>
              <a:t> </a:t>
            </a:r>
            <a:r>
              <a:rPr spc="86" dirty="0"/>
              <a:t>AP</a:t>
            </a:r>
          </a:p>
          <a:p>
            <a:pPr marL="410037" indent="-337464">
              <a:lnSpc>
                <a:spcPct val="100000"/>
              </a:lnSpc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57" dirty="0">
                <a:solidFill>
                  <a:srgbClr val="000000"/>
                </a:solidFill>
              </a:rPr>
              <a:t>Encodings</a:t>
            </a:r>
            <a:r>
              <a:rPr sz="2095" spc="-19" dirty="0">
                <a:solidFill>
                  <a:srgbClr val="000000"/>
                </a:solidFill>
              </a:rPr>
              <a:t> </a:t>
            </a:r>
            <a:r>
              <a:rPr sz="2095" dirty="0">
                <a:solidFill>
                  <a:srgbClr val="000000"/>
                </a:solidFill>
              </a:rPr>
              <a:t>in</a:t>
            </a:r>
            <a:r>
              <a:rPr sz="2095" spc="-19" dirty="0">
                <a:solidFill>
                  <a:srgbClr val="000000"/>
                </a:solidFill>
              </a:rPr>
              <a:t> </a:t>
            </a:r>
            <a:r>
              <a:rPr sz="2095" spc="-105" dirty="0">
                <a:solidFill>
                  <a:srgbClr val="000000"/>
                </a:solidFill>
              </a:rPr>
              <a:t>decoder</a:t>
            </a:r>
            <a:r>
              <a:rPr sz="2095" spc="-19" dirty="0">
                <a:solidFill>
                  <a:srgbClr val="000000"/>
                </a:solidFill>
              </a:rPr>
              <a:t> </a:t>
            </a:r>
            <a:r>
              <a:rPr sz="2095" spc="-48" dirty="0">
                <a:solidFill>
                  <a:srgbClr val="000000"/>
                </a:solidFill>
              </a:rPr>
              <a:t>attentions</a:t>
            </a:r>
            <a:r>
              <a:rPr sz="2095" spc="-19" dirty="0">
                <a:solidFill>
                  <a:srgbClr val="000000"/>
                </a:solidFill>
              </a:rPr>
              <a:t> </a:t>
            </a:r>
            <a:r>
              <a:rPr sz="2095" spc="-38" dirty="0">
                <a:solidFill>
                  <a:srgbClr val="000000"/>
                </a:solidFill>
              </a:rPr>
              <a:t>only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>
                <a:solidFill>
                  <a:srgbClr val="000000"/>
                </a:solidFill>
              </a:rPr>
              <a:t>39.3</a:t>
            </a:r>
            <a:r>
              <a:rPr spc="-38" dirty="0">
                <a:solidFill>
                  <a:srgbClr val="000000"/>
                </a:solidFill>
              </a:rPr>
              <a:t> </a:t>
            </a:r>
            <a:r>
              <a:rPr spc="86" dirty="0">
                <a:solidFill>
                  <a:srgbClr val="000000"/>
                </a:solidFill>
              </a:rPr>
              <a:t>AP</a:t>
            </a:r>
          </a:p>
        </p:txBody>
      </p:sp>
      <p:sp>
        <p:nvSpPr>
          <p:cNvPr id="7" name="object 7"/>
          <p:cNvSpPr/>
          <p:nvPr/>
        </p:nvSpPr>
        <p:spPr>
          <a:xfrm>
            <a:off x="1061913" y="5659676"/>
            <a:ext cx="2304143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59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13675" y="303993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26735" y="5359201"/>
            <a:ext cx="1008743" cy="239355"/>
          </a:xfrm>
          <a:prstGeom prst="rect">
            <a:avLst/>
          </a:prstGeom>
        </p:spPr>
        <p:txBody>
          <a:bodyPr vert="horz" wrap="square" lIns="0" tIns="48381" rIns="0" bIns="0" rtlCol="0">
            <a:spAutoFit/>
          </a:bodyPr>
          <a:lstStyle/>
          <a:p>
            <a:pPr marL="24191">
              <a:spcBef>
                <a:spcPts val="381"/>
              </a:spcBef>
            </a:pPr>
            <a:r>
              <a:rPr sz="1238" spc="-76" dirty="0">
                <a:latin typeface="Tahoma"/>
                <a:cs typeface="Tahoma"/>
              </a:rPr>
              <a:t>Image</a:t>
            </a:r>
            <a:r>
              <a:rPr sz="1238" spc="-19" dirty="0">
                <a:latin typeface="Tahoma"/>
                <a:cs typeface="Tahoma"/>
              </a:rPr>
              <a:t> </a:t>
            </a:r>
            <a:r>
              <a:rPr sz="1238" spc="-48" dirty="0">
                <a:latin typeface="Tahoma"/>
                <a:cs typeface="Tahoma"/>
              </a:rPr>
              <a:t>features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84821" y="5455387"/>
            <a:ext cx="730552" cy="244396"/>
          </a:xfrm>
          <a:prstGeom prst="rect">
            <a:avLst/>
          </a:prstGeom>
        </p:spPr>
        <p:txBody>
          <a:bodyPr vert="horz" wrap="square" lIns="0" tIns="38705" rIns="0" bIns="0" rtlCol="0">
            <a:spAutoFit/>
          </a:bodyPr>
          <a:lstStyle/>
          <a:p>
            <a:pPr marL="194737" marR="9676" indent="-171756">
              <a:spcBef>
                <a:spcPts val="305"/>
              </a:spcBef>
            </a:pPr>
            <a:r>
              <a:rPr sz="667" dirty="0">
                <a:latin typeface="Arial MT"/>
                <a:cs typeface="Arial MT"/>
              </a:rPr>
              <a:t>Spatial</a:t>
            </a:r>
            <a:r>
              <a:rPr sz="667" spc="200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positional</a:t>
            </a:r>
            <a:r>
              <a:rPr sz="667" spc="952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encoding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03788" y="5479875"/>
            <a:ext cx="791029" cy="179527"/>
          </a:xfrm>
          <a:prstGeom prst="rect">
            <a:avLst/>
          </a:prstGeom>
        </p:spPr>
        <p:txBody>
          <a:bodyPr vert="horz" wrap="square" lIns="0" tIns="47171" rIns="0" bIns="0" rtlCol="0">
            <a:spAutoFit/>
          </a:bodyPr>
          <a:lstStyle/>
          <a:p>
            <a:pPr marL="24191">
              <a:spcBef>
                <a:spcPts val="371"/>
              </a:spcBef>
            </a:pPr>
            <a:r>
              <a:rPr sz="857" dirty="0">
                <a:latin typeface="Arial MT"/>
                <a:cs typeface="Arial MT"/>
              </a:rPr>
              <a:t>Object</a:t>
            </a:r>
            <a:r>
              <a:rPr sz="857" spc="3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queries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6520" y="5629532"/>
            <a:ext cx="5394476" cy="1098917"/>
          </a:xfrm>
          <a:prstGeom prst="rect">
            <a:avLst/>
          </a:prstGeom>
        </p:spPr>
        <p:txBody>
          <a:bodyPr vert="horz" wrap="square" lIns="0" tIns="61684" rIns="0" bIns="0" rtlCol="0">
            <a:spAutoFit/>
          </a:bodyPr>
          <a:lstStyle/>
          <a:p>
            <a:pPr marL="215300" marR="9676" indent="303597">
              <a:lnSpc>
                <a:spcPct val="101499"/>
              </a:lnSpc>
              <a:spcBef>
                <a:spcPts val="484"/>
              </a:spcBef>
            </a:pPr>
            <a:r>
              <a:rPr sz="1714" i="1" spc="-57" baseline="37037" dirty="0">
                <a:latin typeface="Comic Sans MS"/>
                <a:cs typeface="Comic Sans MS"/>
              </a:rPr>
              <a:t>a</a:t>
            </a:r>
            <a:r>
              <a:rPr sz="1714" spc="-38" dirty="0">
                <a:solidFill>
                  <a:srgbClr val="AAA62F"/>
                </a:solidFill>
                <a:latin typeface="Arial MT"/>
                <a:cs typeface="Arial MT"/>
              </a:rPr>
              <a:t>Ashish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spc="-67" dirty="0">
                <a:solidFill>
                  <a:srgbClr val="AAA62F"/>
                </a:solidFill>
                <a:latin typeface="Arial MT"/>
                <a:cs typeface="Arial MT"/>
              </a:rPr>
              <a:t>Vaswani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et</a:t>
            </a:r>
            <a:r>
              <a:rPr sz="1714" spc="10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al.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(2017).</a:t>
            </a:r>
            <a:r>
              <a:rPr sz="1714" spc="2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“Attention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is</a:t>
            </a:r>
            <a:r>
              <a:rPr sz="1714" spc="10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All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spc="-48" dirty="0">
                <a:latin typeface="Arial MT"/>
                <a:cs typeface="Arial MT"/>
              </a:rPr>
              <a:t>you </a:t>
            </a:r>
            <a:r>
              <a:rPr sz="1714" spc="-38" dirty="0">
                <a:latin typeface="Arial MT"/>
                <a:cs typeface="Arial MT"/>
              </a:rPr>
              <a:t>Need”.</a:t>
            </a:r>
            <a:r>
              <a:rPr sz="1714" spc="190" dirty="0"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C7C374"/>
                </a:solidFill>
                <a:latin typeface="Arial MT"/>
                <a:cs typeface="Arial MT"/>
              </a:rPr>
              <a:t>In:</a:t>
            </a:r>
            <a:r>
              <a:rPr sz="1714" spc="210" dirty="0">
                <a:solidFill>
                  <a:srgbClr val="C7C374"/>
                </a:solidFill>
                <a:latin typeface="Arial MT"/>
                <a:cs typeface="Arial MT"/>
              </a:rPr>
              <a:t> </a:t>
            </a:r>
            <a:r>
              <a:rPr sz="1714" i="1" spc="-19" dirty="0">
                <a:solidFill>
                  <a:srgbClr val="C7C374"/>
                </a:solidFill>
                <a:latin typeface="Arial"/>
                <a:cs typeface="Arial"/>
              </a:rPr>
              <a:t>NeurIPS</a:t>
            </a:r>
            <a:r>
              <a:rPr sz="1714" spc="-19" dirty="0">
                <a:latin typeface="Arial MT"/>
                <a:cs typeface="Arial MT"/>
              </a:rPr>
              <a:t>.</a:t>
            </a:r>
            <a:endParaRPr sz="1714">
              <a:latin typeface="Arial MT"/>
              <a:cs typeface="Arial MT"/>
            </a:endParaRPr>
          </a:p>
          <a:p>
            <a:pPr>
              <a:spcBef>
                <a:spcPts val="467"/>
              </a:spcBef>
            </a:pPr>
            <a:endParaRPr sz="1714">
              <a:latin typeface="Arial MT"/>
              <a:cs typeface="Arial MT"/>
            </a:endParaRPr>
          </a:p>
          <a:p>
            <a:pPr marL="24191"/>
            <a:r>
              <a:rPr sz="1143" spc="-57" dirty="0">
                <a:latin typeface="Arial MT"/>
                <a:cs typeface="Arial MT"/>
              </a:rPr>
              <a:t>38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4259" y="3445149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36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8696" y="4202716"/>
            <a:ext cx="1384905" cy="388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91">
              <a:spcBef>
                <a:spcPts val="800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  <a:p>
            <a:pPr marL="181432">
              <a:spcBef>
                <a:spcPts val="436"/>
              </a:spcBef>
              <a:tabLst>
                <a:tab pos="567278" algn="l"/>
                <a:tab pos="950703" algn="l"/>
              </a:tabLst>
            </a:pPr>
            <a:r>
              <a:rPr sz="667" spc="-95" dirty="0">
                <a:latin typeface="Arial MT"/>
                <a:cs typeface="Arial MT"/>
              </a:rPr>
              <a:t>V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29699" y="2646675"/>
            <a:ext cx="590248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19" dirty="0">
                <a:latin typeface="Tahoma"/>
                <a:cs typeface="Tahoma"/>
              </a:rPr>
              <a:t>Encoder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67" dirty="0">
                <a:latin typeface="Georgia"/>
                <a:cs typeface="Georgia"/>
              </a:rPr>
              <a:t>N</a:t>
            </a:r>
            <a:r>
              <a:rPr sz="667" i="1" spc="67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06997" y="4274341"/>
            <a:ext cx="13849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21484" y="3218273"/>
            <a:ext cx="11563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5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81975" y="2794869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42560" y="2389656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81975" y="1984427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50500" y="4423551"/>
            <a:ext cx="622905" cy="438496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4191">
              <a:spcBef>
                <a:spcPts val="533"/>
              </a:spcBef>
              <a:tabLst>
                <a:tab pos="407618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L="87087">
              <a:spcBef>
                <a:spcPts val="610"/>
              </a:spcBef>
              <a:tabLst>
                <a:tab pos="475350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65212" y="4464046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81976" y="3410368"/>
            <a:ext cx="891419" cy="63575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92711">
              <a:spcBef>
                <a:spcPts val="200"/>
              </a:spcBef>
              <a:tabLst>
                <a:tab pos="676137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R="9676" algn="r">
              <a:spcBef>
                <a:spcPts val="29"/>
              </a:spcBef>
              <a:tabLst>
                <a:tab pos="387055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  <a:p>
            <a:pPr marR="65316" algn="r">
              <a:spcBef>
                <a:spcPts val="1124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98001" y="1591182"/>
            <a:ext cx="598714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38" dirty="0">
                <a:latin typeface="Tahoma"/>
                <a:cs typeface="Tahoma"/>
              </a:rPr>
              <a:t>Decoder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76" dirty="0">
                <a:latin typeface="Georgia"/>
                <a:cs typeface="Georgia"/>
              </a:rPr>
              <a:t>M</a:t>
            </a:r>
            <a:r>
              <a:rPr sz="667" i="1" spc="76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65212" y="3408552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40265" y="1211635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24841" y="847327"/>
            <a:ext cx="354390" cy="56245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19" dirty="0">
                <a:latin typeface="Tahoma"/>
                <a:cs typeface="Tahoma"/>
              </a:rPr>
              <a:t>Class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124"/>
              </a:spcBef>
            </a:pPr>
            <a:endParaRPr sz="1143">
              <a:latin typeface="Tahoma"/>
              <a:cs typeface="Tahoma"/>
            </a:endParaRPr>
          </a:p>
          <a:p>
            <a:pPr marL="43544"/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48804" y="827805"/>
            <a:ext cx="897467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38" dirty="0">
                <a:latin typeface="Tahoma"/>
                <a:cs typeface="Tahoma"/>
              </a:rPr>
              <a:t>Bounding</a:t>
            </a:r>
            <a:r>
              <a:rPr sz="1143" spc="19" dirty="0">
                <a:latin typeface="Tahoma"/>
                <a:cs typeface="Tahoma"/>
              </a:rPr>
              <a:t> </a:t>
            </a:r>
            <a:r>
              <a:rPr sz="1143" spc="-48" dirty="0">
                <a:latin typeface="Tahoma"/>
                <a:cs typeface="Tahoma"/>
              </a:rPr>
              <a:t>Box</a:t>
            </a:r>
            <a:endParaRPr sz="1143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95" dirty="0"/>
              <a:t>Transformer</a:t>
            </a:r>
            <a:r>
              <a:rPr dirty="0"/>
              <a:t> </a:t>
            </a:r>
            <a:r>
              <a:rPr spc="-76" dirty="0"/>
              <a:t>architecture</a:t>
            </a:r>
            <a:r>
              <a:rPr spc="10" dirty="0"/>
              <a:t> </a:t>
            </a:r>
            <a:r>
              <a:rPr spc="-57" dirty="0"/>
              <a:t>variations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0466" y="1086069"/>
            <a:ext cx="9599990" cy="4420810"/>
            <a:chOff x="359994" y="570186"/>
            <a:chExt cx="5039995" cy="2320925"/>
          </a:xfrm>
        </p:grpSpPr>
        <p:sp>
          <p:nvSpPr>
            <p:cNvPr id="4" name="object 4"/>
            <p:cNvSpPr/>
            <p:nvPr/>
          </p:nvSpPr>
          <p:spPr>
            <a:xfrm>
              <a:off x="359994" y="672833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>
                  <a:moveTo>
                    <a:pt x="0" y="0"/>
                  </a:moveTo>
                  <a:lnTo>
                    <a:pt x="4108770" y="0"/>
                  </a:lnTo>
                </a:path>
                <a:path w="5039995">
                  <a:moveTo>
                    <a:pt x="4302893" y="0"/>
                  </a:moveTo>
                  <a:lnTo>
                    <a:pt x="4526358" y="0"/>
                  </a:lnTo>
                </a:path>
                <a:path w="5039995">
                  <a:moveTo>
                    <a:pt x="4720482" y="0"/>
                  </a:moveTo>
                  <a:lnTo>
                    <a:pt x="5039995" y="0"/>
                  </a:lnTo>
                </a:path>
              </a:pathLst>
            </a:custGeom>
            <a:ln w="5054">
              <a:solidFill>
                <a:srgbClr val="AAA62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0806" y="570186"/>
              <a:ext cx="2320580" cy="232085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201333" y="3477382"/>
            <a:ext cx="20029714" cy="3317245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410037" indent="-337464">
              <a:lnSpc>
                <a:spcPct val="100000"/>
              </a:lnSpc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/>
              <a:t>Base</a:t>
            </a:r>
            <a:r>
              <a:rPr sz="2095" spc="-86" dirty="0"/>
              <a:t> </a:t>
            </a:r>
            <a:r>
              <a:rPr sz="2095" spc="-19" dirty="0"/>
              <a:t>transformer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/>
              <a:t>39.2</a:t>
            </a:r>
            <a:r>
              <a:rPr spc="-38" dirty="0"/>
              <a:t> </a:t>
            </a:r>
            <a:r>
              <a:rPr spc="-48" dirty="0"/>
              <a:t>AP</a:t>
            </a:r>
            <a:r>
              <a:rPr sz="2286" i="1" spc="-70" baseline="27777" dirty="0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endParaRPr sz="2286" baseline="27777">
              <a:latin typeface="Comic Sans MS"/>
              <a:cs typeface="Comic Sans MS"/>
            </a:endParaRPr>
          </a:p>
          <a:p>
            <a:pPr marL="410037" indent="-337464">
              <a:lnSpc>
                <a:spcPct val="100000"/>
              </a:lnSpc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dirty="0"/>
              <a:t>No</a:t>
            </a:r>
            <a:r>
              <a:rPr sz="2095" spc="-48" dirty="0"/>
              <a:t> </a:t>
            </a:r>
            <a:r>
              <a:rPr sz="2095" spc="-19" dirty="0"/>
              <a:t>input</a:t>
            </a:r>
            <a:r>
              <a:rPr sz="2095" spc="-38" dirty="0"/>
              <a:t> </a:t>
            </a:r>
            <a:r>
              <a:rPr sz="2095" spc="-48" dirty="0"/>
              <a:t>positional</a:t>
            </a:r>
            <a:r>
              <a:rPr sz="2095" spc="-38" dirty="0"/>
              <a:t> </a:t>
            </a:r>
            <a:r>
              <a:rPr sz="2095" spc="-19" dirty="0"/>
              <a:t>encoding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/>
              <a:t>32.8</a:t>
            </a:r>
            <a:r>
              <a:rPr spc="-38" dirty="0"/>
              <a:t> </a:t>
            </a:r>
            <a:r>
              <a:rPr spc="86" dirty="0"/>
              <a:t>AP</a:t>
            </a:r>
          </a:p>
          <a:p>
            <a:pPr marL="410037" indent="-337464">
              <a:lnSpc>
                <a:spcPct val="100000"/>
              </a:lnSpc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57" dirty="0"/>
              <a:t>Encodings</a:t>
            </a:r>
            <a:r>
              <a:rPr sz="2095" spc="-19" dirty="0"/>
              <a:t> </a:t>
            </a:r>
            <a:r>
              <a:rPr sz="2095" dirty="0"/>
              <a:t>in</a:t>
            </a:r>
            <a:r>
              <a:rPr sz="2095" spc="-19" dirty="0"/>
              <a:t> </a:t>
            </a:r>
            <a:r>
              <a:rPr sz="2095" spc="-105" dirty="0"/>
              <a:t>decoder</a:t>
            </a:r>
            <a:r>
              <a:rPr sz="2095" spc="-19" dirty="0"/>
              <a:t> </a:t>
            </a:r>
            <a:r>
              <a:rPr sz="2095" spc="-48" dirty="0"/>
              <a:t>attentions</a:t>
            </a:r>
            <a:r>
              <a:rPr sz="2095" spc="-19" dirty="0"/>
              <a:t> </a:t>
            </a:r>
            <a:r>
              <a:rPr sz="2095" spc="-38" dirty="0"/>
              <a:t>only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86" dirty="0"/>
              <a:t>39.3</a:t>
            </a:r>
            <a:r>
              <a:rPr spc="-38" dirty="0"/>
              <a:t> </a:t>
            </a:r>
            <a:r>
              <a:rPr spc="86" dirty="0"/>
              <a:t>AP</a:t>
            </a:r>
          </a:p>
          <a:p>
            <a:pPr marL="410037" indent="-337464">
              <a:lnSpc>
                <a:spcPct val="100000"/>
              </a:lnSpc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57" dirty="0">
                <a:solidFill>
                  <a:srgbClr val="000000"/>
                </a:solidFill>
              </a:rPr>
              <a:t>Encodings</a:t>
            </a:r>
            <a:r>
              <a:rPr sz="2095" spc="-38" dirty="0">
                <a:solidFill>
                  <a:srgbClr val="000000"/>
                </a:solidFill>
              </a:rPr>
              <a:t> </a:t>
            </a:r>
            <a:r>
              <a:rPr sz="2095" dirty="0">
                <a:solidFill>
                  <a:srgbClr val="000000"/>
                </a:solidFill>
              </a:rPr>
              <a:t>in</a:t>
            </a:r>
            <a:r>
              <a:rPr sz="2095" spc="-38" dirty="0">
                <a:solidFill>
                  <a:srgbClr val="000000"/>
                </a:solidFill>
              </a:rPr>
              <a:t> </a:t>
            </a:r>
            <a:r>
              <a:rPr sz="2095" dirty="0">
                <a:solidFill>
                  <a:srgbClr val="000000"/>
                </a:solidFill>
              </a:rPr>
              <a:t>all</a:t>
            </a:r>
            <a:r>
              <a:rPr sz="2095" spc="-38" dirty="0">
                <a:solidFill>
                  <a:srgbClr val="000000"/>
                </a:solidFill>
              </a:rPr>
              <a:t> </a:t>
            </a:r>
            <a:r>
              <a:rPr sz="2095" spc="-19" dirty="0">
                <a:solidFill>
                  <a:srgbClr val="000000"/>
                </a:solidFill>
              </a:rPr>
              <a:t>attentions</a:t>
            </a:r>
            <a:endParaRPr sz="2095"/>
          </a:p>
          <a:p>
            <a:pPr marL="408825">
              <a:lnSpc>
                <a:spcPct val="100000"/>
              </a:lnSpc>
              <a:spcBef>
                <a:spcPts val="67"/>
              </a:spcBef>
            </a:pPr>
            <a:r>
              <a:rPr spc="-217" dirty="0">
                <a:solidFill>
                  <a:srgbClr val="000000"/>
                </a:solidFill>
                <a:latin typeface="Arial Black"/>
                <a:cs typeface="Arial Black"/>
              </a:rPr>
              <a:t>40.6</a:t>
            </a:r>
            <a:r>
              <a:rPr spc="48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pc="-48" dirty="0">
                <a:solidFill>
                  <a:srgbClr val="000000"/>
                </a:solidFill>
                <a:latin typeface="Arial Black"/>
                <a:cs typeface="Arial Black"/>
              </a:rPr>
              <a:t>AP</a:t>
            </a:r>
          </a:p>
        </p:txBody>
      </p:sp>
      <p:sp>
        <p:nvSpPr>
          <p:cNvPr id="7" name="object 7"/>
          <p:cNvSpPr/>
          <p:nvPr/>
        </p:nvSpPr>
        <p:spPr>
          <a:xfrm>
            <a:off x="1061913" y="5659676"/>
            <a:ext cx="2304143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59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13675" y="303993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26735" y="5359201"/>
            <a:ext cx="1008743" cy="239355"/>
          </a:xfrm>
          <a:prstGeom prst="rect">
            <a:avLst/>
          </a:prstGeom>
        </p:spPr>
        <p:txBody>
          <a:bodyPr vert="horz" wrap="square" lIns="0" tIns="48381" rIns="0" bIns="0" rtlCol="0">
            <a:spAutoFit/>
          </a:bodyPr>
          <a:lstStyle/>
          <a:p>
            <a:pPr marL="24191">
              <a:spcBef>
                <a:spcPts val="381"/>
              </a:spcBef>
            </a:pPr>
            <a:r>
              <a:rPr sz="1238" spc="-76" dirty="0">
                <a:latin typeface="Tahoma"/>
                <a:cs typeface="Tahoma"/>
              </a:rPr>
              <a:t>Image</a:t>
            </a:r>
            <a:r>
              <a:rPr sz="1238" spc="-19" dirty="0">
                <a:latin typeface="Tahoma"/>
                <a:cs typeface="Tahoma"/>
              </a:rPr>
              <a:t> </a:t>
            </a:r>
            <a:r>
              <a:rPr sz="1238" spc="-48" dirty="0">
                <a:latin typeface="Tahoma"/>
                <a:cs typeface="Tahoma"/>
              </a:rPr>
              <a:t>features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84821" y="5455387"/>
            <a:ext cx="730552" cy="244396"/>
          </a:xfrm>
          <a:prstGeom prst="rect">
            <a:avLst/>
          </a:prstGeom>
        </p:spPr>
        <p:txBody>
          <a:bodyPr vert="horz" wrap="square" lIns="0" tIns="38705" rIns="0" bIns="0" rtlCol="0">
            <a:spAutoFit/>
          </a:bodyPr>
          <a:lstStyle/>
          <a:p>
            <a:pPr marL="194737" marR="9676" indent="-171756">
              <a:spcBef>
                <a:spcPts val="305"/>
              </a:spcBef>
            </a:pPr>
            <a:r>
              <a:rPr sz="667" dirty="0">
                <a:latin typeface="Arial MT"/>
                <a:cs typeface="Arial MT"/>
              </a:rPr>
              <a:t>Spatial</a:t>
            </a:r>
            <a:r>
              <a:rPr sz="667" spc="200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positional</a:t>
            </a:r>
            <a:r>
              <a:rPr sz="667" spc="952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encoding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03788" y="5479875"/>
            <a:ext cx="791029" cy="179527"/>
          </a:xfrm>
          <a:prstGeom prst="rect">
            <a:avLst/>
          </a:prstGeom>
        </p:spPr>
        <p:txBody>
          <a:bodyPr vert="horz" wrap="square" lIns="0" tIns="47171" rIns="0" bIns="0" rtlCol="0">
            <a:spAutoFit/>
          </a:bodyPr>
          <a:lstStyle/>
          <a:p>
            <a:pPr marL="24191">
              <a:spcBef>
                <a:spcPts val="371"/>
              </a:spcBef>
            </a:pPr>
            <a:r>
              <a:rPr sz="857" dirty="0">
                <a:latin typeface="Arial MT"/>
                <a:cs typeface="Arial MT"/>
              </a:rPr>
              <a:t>Object</a:t>
            </a:r>
            <a:r>
              <a:rPr sz="857" spc="3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queries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6520" y="5629532"/>
            <a:ext cx="5394476" cy="1098917"/>
          </a:xfrm>
          <a:prstGeom prst="rect">
            <a:avLst/>
          </a:prstGeom>
        </p:spPr>
        <p:txBody>
          <a:bodyPr vert="horz" wrap="square" lIns="0" tIns="61684" rIns="0" bIns="0" rtlCol="0">
            <a:spAutoFit/>
          </a:bodyPr>
          <a:lstStyle/>
          <a:p>
            <a:pPr marL="215300" marR="9676" indent="303597">
              <a:lnSpc>
                <a:spcPct val="101499"/>
              </a:lnSpc>
              <a:spcBef>
                <a:spcPts val="484"/>
              </a:spcBef>
            </a:pPr>
            <a:r>
              <a:rPr sz="1714" i="1" spc="-57" baseline="37037" dirty="0">
                <a:latin typeface="Comic Sans MS"/>
                <a:cs typeface="Comic Sans MS"/>
              </a:rPr>
              <a:t>a</a:t>
            </a:r>
            <a:r>
              <a:rPr sz="1714" spc="-38" dirty="0">
                <a:solidFill>
                  <a:srgbClr val="AAA62F"/>
                </a:solidFill>
                <a:latin typeface="Arial MT"/>
                <a:cs typeface="Arial MT"/>
              </a:rPr>
              <a:t>Ashish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spc="-67" dirty="0">
                <a:solidFill>
                  <a:srgbClr val="AAA62F"/>
                </a:solidFill>
                <a:latin typeface="Arial MT"/>
                <a:cs typeface="Arial MT"/>
              </a:rPr>
              <a:t>Vaswani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et</a:t>
            </a:r>
            <a:r>
              <a:rPr sz="1714" spc="10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al.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(2017).</a:t>
            </a:r>
            <a:r>
              <a:rPr sz="1714" spc="2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“Attention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is</a:t>
            </a:r>
            <a:r>
              <a:rPr sz="1714" spc="10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All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spc="-48" dirty="0">
                <a:latin typeface="Arial MT"/>
                <a:cs typeface="Arial MT"/>
              </a:rPr>
              <a:t>you </a:t>
            </a:r>
            <a:r>
              <a:rPr sz="1714" spc="-38" dirty="0">
                <a:latin typeface="Arial MT"/>
                <a:cs typeface="Arial MT"/>
              </a:rPr>
              <a:t>Need”.</a:t>
            </a:r>
            <a:r>
              <a:rPr sz="1714" spc="190" dirty="0"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C7C374"/>
                </a:solidFill>
                <a:latin typeface="Arial MT"/>
                <a:cs typeface="Arial MT"/>
              </a:rPr>
              <a:t>In:</a:t>
            </a:r>
            <a:r>
              <a:rPr sz="1714" spc="210" dirty="0">
                <a:solidFill>
                  <a:srgbClr val="C7C374"/>
                </a:solidFill>
                <a:latin typeface="Arial MT"/>
                <a:cs typeface="Arial MT"/>
              </a:rPr>
              <a:t> </a:t>
            </a:r>
            <a:r>
              <a:rPr sz="1714" i="1" spc="-19" dirty="0">
                <a:solidFill>
                  <a:srgbClr val="C7C374"/>
                </a:solidFill>
                <a:latin typeface="Arial"/>
                <a:cs typeface="Arial"/>
              </a:rPr>
              <a:t>NeurIPS</a:t>
            </a:r>
            <a:r>
              <a:rPr sz="1714" spc="-19" dirty="0">
                <a:latin typeface="Arial MT"/>
                <a:cs typeface="Arial MT"/>
              </a:rPr>
              <a:t>.</a:t>
            </a:r>
            <a:endParaRPr sz="1714">
              <a:latin typeface="Arial MT"/>
              <a:cs typeface="Arial MT"/>
            </a:endParaRPr>
          </a:p>
          <a:p>
            <a:pPr>
              <a:spcBef>
                <a:spcPts val="467"/>
              </a:spcBef>
            </a:pPr>
            <a:endParaRPr sz="1714">
              <a:latin typeface="Arial MT"/>
              <a:cs typeface="Arial MT"/>
            </a:endParaRPr>
          </a:p>
          <a:p>
            <a:pPr marL="24191"/>
            <a:r>
              <a:rPr sz="1143" spc="-57" dirty="0">
                <a:latin typeface="Arial MT"/>
                <a:cs typeface="Arial MT"/>
              </a:rPr>
              <a:t>38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4259" y="3445149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36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8696" y="4274341"/>
            <a:ext cx="13849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2199" y="4423551"/>
            <a:ext cx="622905" cy="438496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4191">
              <a:spcBef>
                <a:spcPts val="533"/>
              </a:spcBef>
              <a:tabLst>
                <a:tab pos="407618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L="87087">
              <a:spcBef>
                <a:spcPts val="610"/>
              </a:spcBef>
              <a:tabLst>
                <a:tab pos="475350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96911" y="4464046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29699" y="2646675"/>
            <a:ext cx="590248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19" dirty="0">
                <a:latin typeface="Tahoma"/>
                <a:cs typeface="Tahoma"/>
              </a:rPr>
              <a:t>Encoder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67" dirty="0">
                <a:latin typeface="Georgia"/>
                <a:cs typeface="Georgia"/>
              </a:rPr>
              <a:t>N</a:t>
            </a:r>
            <a:r>
              <a:rPr sz="667" i="1" spc="67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06997" y="4274341"/>
            <a:ext cx="13849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21484" y="3218273"/>
            <a:ext cx="11563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5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81975" y="2794869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2560" y="2389656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81975" y="1984427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50500" y="4423551"/>
            <a:ext cx="622905" cy="438496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4191">
              <a:spcBef>
                <a:spcPts val="533"/>
              </a:spcBef>
              <a:tabLst>
                <a:tab pos="407618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L="87087">
              <a:spcBef>
                <a:spcPts val="610"/>
              </a:spcBef>
              <a:tabLst>
                <a:tab pos="475350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65212" y="4464046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81976" y="3410368"/>
            <a:ext cx="891419" cy="63575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92711">
              <a:spcBef>
                <a:spcPts val="200"/>
              </a:spcBef>
              <a:tabLst>
                <a:tab pos="676137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R="9676" algn="r">
              <a:spcBef>
                <a:spcPts val="29"/>
              </a:spcBef>
              <a:tabLst>
                <a:tab pos="387055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  <a:p>
            <a:pPr marR="65316" algn="r">
              <a:spcBef>
                <a:spcPts val="1124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8001" y="1591182"/>
            <a:ext cx="598714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38" dirty="0">
                <a:latin typeface="Tahoma"/>
                <a:cs typeface="Tahoma"/>
              </a:rPr>
              <a:t>Decoder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76" dirty="0">
                <a:latin typeface="Georgia"/>
                <a:cs typeface="Georgia"/>
              </a:rPr>
              <a:t>M</a:t>
            </a:r>
            <a:r>
              <a:rPr sz="667" i="1" spc="76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65212" y="3408552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40265" y="1211635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24841" y="847327"/>
            <a:ext cx="354390" cy="56245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19" dirty="0">
                <a:latin typeface="Tahoma"/>
                <a:cs typeface="Tahoma"/>
              </a:rPr>
              <a:t>Class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124"/>
              </a:spcBef>
            </a:pPr>
            <a:endParaRPr sz="1143">
              <a:latin typeface="Tahoma"/>
              <a:cs typeface="Tahoma"/>
            </a:endParaRPr>
          </a:p>
          <a:p>
            <a:pPr marL="43544"/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48804" y="827805"/>
            <a:ext cx="897467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38" dirty="0">
                <a:latin typeface="Tahoma"/>
                <a:cs typeface="Tahoma"/>
              </a:rPr>
              <a:t>Bounding</a:t>
            </a:r>
            <a:r>
              <a:rPr sz="1143" spc="19" dirty="0">
                <a:latin typeface="Tahoma"/>
                <a:cs typeface="Tahoma"/>
              </a:rPr>
              <a:t> </a:t>
            </a:r>
            <a:r>
              <a:rPr sz="1143" spc="-48" dirty="0">
                <a:latin typeface="Tahoma"/>
                <a:cs typeface="Tahoma"/>
              </a:rPr>
              <a:t>Box</a:t>
            </a:r>
            <a:endParaRPr sz="1143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3" y="1602876"/>
            <a:ext cx="20029714" cy="710084"/>
          </a:xfrm>
          <a:prstGeom prst="rect">
            <a:avLst/>
          </a:prstGeom>
        </p:spPr>
        <p:txBody>
          <a:bodyPr vert="horz" wrap="square" lIns="0" tIns="32657" rIns="0" bIns="0" rtlCol="0" anchor="ctr">
            <a:spAutoFit/>
          </a:bodyPr>
          <a:lstStyle/>
          <a:p>
            <a:pPr marL="24191">
              <a:lnSpc>
                <a:spcPct val="100000"/>
              </a:lnSpc>
              <a:spcBef>
                <a:spcPts val="257"/>
              </a:spcBef>
            </a:pPr>
            <a:r>
              <a:rPr spc="-95" dirty="0"/>
              <a:t>Transformer</a:t>
            </a:r>
            <a:r>
              <a:rPr dirty="0"/>
              <a:t> </a:t>
            </a:r>
            <a:r>
              <a:rPr spc="-76" dirty="0"/>
              <a:t>architecture</a:t>
            </a:r>
            <a:r>
              <a:rPr spc="10" dirty="0"/>
              <a:t> </a:t>
            </a:r>
            <a:r>
              <a:rPr spc="-57" dirty="0"/>
              <a:t>variations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0466" y="1086069"/>
            <a:ext cx="9599990" cy="4420810"/>
            <a:chOff x="359994" y="570186"/>
            <a:chExt cx="5039995" cy="2320925"/>
          </a:xfrm>
        </p:grpSpPr>
        <p:sp>
          <p:nvSpPr>
            <p:cNvPr id="4" name="object 4"/>
            <p:cNvSpPr/>
            <p:nvPr/>
          </p:nvSpPr>
          <p:spPr>
            <a:xfrm>
              <a:off x="359994" y="672833"/>
              <a:ext cx="5039995" cy="0"/>
            </a:xfrm>
            <a:custGeom>
              <a:avLst/>
              <a:gdLst/>
              <a:ahLst/>
              <a:cxnLst/>
              <a:rect l="l" t="t" r="r" b="b"/>
              <a:pathLst>
                <a:path w="5039995">
                  <a:moveTo>
                    <a:pt x="0" y="0"/>
                  </a:moveTo>
                  <a:lnTo>
                    <a:pt x="4108770" y="0"/>
                  </a:lnTo>
                </a:path>
                <a:path w="5039995">
                  <a:moveTo>
                    <a:pt x="4302893" y="0"/>
                  </a:moveTo>
                  <a:lnTo>
                    <a:pt x="4526358" y="0"/>
                  </a:lnTo>
                </a:path>
                <a:path w="5039995">
                  <a:moveTo>
                    <a:pt x="4720482" y="0"/>
                  </a:moveTo>
                  <a:lnTo>
                    <a:pt x="5039995" y="0"/>
                  </a:lnTo>
                </a:path>
              </a:pathLst>
            </a:custGeom>
            <a:ln w="5054">
              <a:solidFill>
                <a:srgbClr val="AAA62F"/>
              </a:solidFill>
            </a:ln>
          </p:spPr>
          <p:txBody>
            <a:bodyPr wrap="square" lIns="0" tIns="0" rIns="0" bIns="0" rtlCol="0"/>
            <a:lstStyle/>
            <a:p>
              <a:endParaRPr sz="3429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0806" y="570186"/>
              <a:ext cx="2320580" cy="232085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79914" y="1631257"/>
            <a:ext cx="4835676" cy="3551924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410037" indent="-337464">
              <a:spcBef>
                <a:spcPts val="171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Base</a:t>
            </a: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transformer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39.2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AP</a:t>
            </a:r>
            <a:r>
              <a:rPr sz="2286" i="1" spc="-70" baseline="27777" dirty="0">
                <a:latin typeface="Comic Sans MS"/>
                <a:cs typeface="Comic Sans MS"/>
              </a:rPr>
              <a:t>a</a:t>
            </a:r>
            <a:endParaRPr sz="2286" baseline="27777">
              <a:latin typeface="Comic Sans MS"/>
              <a:cs typeface="Comic Sans MS"/>
            </a:endParaRPr>
          </a:p>
          <a:p>
            <a:pPr marL="410037" indent="-337464">
              <a:spcBef>
                <a:spcPts val="636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dirty="0">
                <a:solidFill>
                  <a:srgbClr val="BFBFBF"/>
                </a:solidFill>
                <a:latin typeface="Tahoma"/>
                <a:cs typeface="Tahoma"/>
              </a:rPr>
              <a:t>No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input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positional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encoding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32.8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86" dirty="0">
                <a:solidFill>
                  <a:srgbClr val="BFBFBF"/>
                </a:solidFill>
                <a:latin typeface="Tahoma"/>
                <a:cs typeface="Tahoma"/>
              </a:rPr>
              <a:t>AP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29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57" dirty="0">
                <a:solidFill>
                  <a:srgbClr val="BFBFBF"/>
                </a:solidFill>
                <a:latin typeface="Tahoma"/>
                <a:cs typeface="Tahoma"/>
              </a:rPr>
              <a:t>Encodings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dirty="0">
                <a:solidFill>
                  <a:srgbClr val="BFBFBF"/>
                </a:solidFill>
                <a:latin typeface="Tahoma"/>
                <a:cs typeface="Tahoma"/>
              </a:rPr>
              <a:t>in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105" dirty="0">
                <a:solidFill>
                  <a:srgbClr val="BFBFBF"/>
                </a:solidFill>
                <a:latin typeface="Tahoma"/>
                <a:cs typeface="Tahoma"/>
              </a:rPr>
              <a:t>decoder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48" dirty="0">
                <a:solidFill>
                  <a:srgbClr val="BFBFBF"/>
                </a:solidFill>
                <a:latin typeface="Tahoma"/>
                <a:cs typeface="Tahoma"/>
              </a:rPr>
              <a:t>attentions</a:t>
            </a:r>
            <a:r>
              <a:rPr sz="2095" spc="-19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only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86" dirty="0">
                <a:solidFill>
                  <a:srgbClr val="BFBFBF"/>
                </a:solidFill>
                <a:latin typeface="Tahoma"/>
                <a:cs typeface="Tahoma"/>
              </a:rPr>
              <a:t>39.3</a:t>
            </a:r>
            <a:r>
              <a:rPr sz="2095" spc="-38" dirty="0">
                <a:solidFill>
                  <a:srgbClr val="BFBFBF"/>
                </a:solidFill>
                <a:latin typeface="Tahoma"/>
                <a:cs typeface="Tahoma"/>
              </a:rPr>
              <a:t> </a:t>
            </a:r>
            <a:r>
              <a:rPr sz="2095" spc="86" dirty="0">
                <a:solidFill>
                  <a:srgbClr val="BFBFBF"/>
                </a:solidFill>
                <a:latin typeface="Tahoma"/>
                <a:cs typeface="Tahoma"/>
              </a:rPr>
              <a:t>AP</a:t>
            </a:r>
            <a:endParaRPr sz="2095">
              <a:latin typeface="Tahoma"/>
              <a:cs typeface="Tahoma"/>
            </a:endParaRPr>
          </a:p>
          <a:p>
            <a:pPr marL="410037" indent="-337464">
              <a:spcBef>
                <a:spcPts val="638"/>
              </a:spcBef>
              <a:buClr>
                <a:srgbClr val="AAA62F"/>
              </a:buClr>
              <a:buFont typeface="Lucida Sans Unicode"/>
              <a:buChar char="►"/>
              <a:tabLst>
                <a:tab pos="410037" algn="l"/>
              </a:tabLst>
            </a:pPr>
            <a:r>
              <a:rPr sz="2095" spc="-57" dirty="0">
                <a:latin typeface="Tahoma"/>
                <a:cs typeface="Tahoma"/>
              </a:rPr>
              <a:t>Encodings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in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dirty="0">
                <a:latin typeface="Tahoma"/>
                <a:cs typeface="Tahoma"/>
              </a:rPr>
              <a:t>all</a:t>
            </a:r>
            <a:r>
              <a:rPr sz="2095" spc="-38" dirty="0">
                <a:latin typeface="Tahoma"/>
                <a:cs typeface="Tahoma"/>
              </a:rPr>
              <a:t> </a:t>
            </a:r>
            <a:r>
              <a:rPr sz="2095" spc="-19" dirty="0">
                <a:latin typeface="Tahoma"/>
                <a:cs typeface="Tahoma"/>
              </a:rPr>
              <a:t>attentions</a:t>
            </a:r>
            <a:endParaRPr sz="2095">
              <a:latin typeface="Tahoma"/>
              <a:cs typeface="Tahoma"/>
            </a:endParaRPr>
          </a:p>
          <a:p>
            <a:pPr marL="408825">
              <a:spcBef>
                <a:spcPts val="67"/>
              </a:spcBef>
            </a:pPr>
            <a:r>
              <a:rPr sz="2095" spc="-217" dirty="0">
                <a:latin typeface="Arial Black"/>
                <a:cs typeface="Arial Black"/>
              </a:rPr>
              <a:t>40.6</a:t>
            </a:r>
            <a:r>
              <a:rPr sz="2095" spc="48" dirty="0">
                <a:latin typeface="Arial Black"/>
                <a:cs typeface="Arial Black"/>
              </a:rPr>
              <a:t> </a:t>
            </a:r>
            <a:r>
              <a:rPr sz="2095" spc="-48" dirty="0">
                <a:latin typeface="Arial Black"/>
                <a:cs typeface="Arial Black"/>
              </a:rPr>
              <a:t>AP</a:t>
            </a:r>
            <a:endParaRPr sz="2095">
              <a:latin typeface="Arial Black"/>
              <a:cs typeface="Arial Black"/>
            </a:endParaRPr>
          </a:p>
          <a:p>
            <a:pPr marL="145146">
              <a:spcBef>
                <a:spcPts val="2714"/>
              </a:spcBef>
            </a:pPr>
            <a:r>
              <a:rPr sz="2095" spc="-95" dirty="0">
                <a:latin typeface="Arial Black"/>
                <a:cs typeface="Arial Black"/>
              </a:rPr>
              <a:t>All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257" dirty="0">
                <a:latin typeface="Arial Black"/>
                <a:cs typeface="Arial Black"/>
              </a:rPr>
              <a:t>transformer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267" dirty="0">
                <a:latin typeface="Arial Black"/>
                <a:cs typeface="Arial Black"/>
              </a:rPr>
              <a:t>parts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314" dirty="0">
                <a:latin typeface="Arial Black"/>
                <a:cs typeface="Arial Black"/>
              </a:rPr>
              <a:t>are</a:t>
            </a:r>
            <a:r>
              <a:rPr sz="2095" spc="86" dirty="0">
                <a:latin typeface="Arial Black"/>
                <a:cs typeface="Arial Black"/>
              </a:rPr>
              <a:t> </a:t>
            </a:r>
            <a:r>
              <a:rPr sz="2095" spc="-152" dirty="0">
                <a:latin typeface="Arial Black"/>
                <a:cs typeface="Arial Black"/>
              </a:rPr>
              <a:t>contributing!</a:t>
            </a:r>
            <a:endParaRPr sz="2095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1913" y="5659676"/>
            <a:ext cx="2304143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59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13675" y="303993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26735" y="5359201"/>
            <a:ext cx="1008743" cy="239355"/>
          </a:xfrm>
          <a:prstGeom prst="rect">
            <a:avLst/>
          </a:prstGeom>
        </p:spPr>
        <p:txBody>
          <a:bodyPr vert="horz" wrap="square" lIns="0" tIns="48381" rIns="0" bIns="0" rtlCol="0">
            <a:spAutoFit/>
          </a:bodyPr>
          <a:lstStyle/>
          <a:p>
            <a:pPr marL="24191">
              <a:spcBef>
                <a:spcPts val="381"/>
              </a:spcBef>
            </a:pPr>
            <a:r>
              <a:rPr sz="1238" spc="-76" dirty="0">
                <a:latin typeface="Tahoma"/>
                <a:cs typeface="Tahoma"/>
              </a:rPr>
              <a:t>Image</a:t>
            </a:r>
            <a:r>
              <a:rPr sz="1238" spc="-19" dirty="0">
                <a:latin typeface="Tahoma"/>
                <a:cs typeface="Tahoma"/>
              </a:rPr>
              <a:t> </a:t>
            </a:r>
            <a:r>
              <a:rPr sz="1238" spc="-48" dirty="0">
                <a:latin typeface="Tahoma"/>
                <a:cs typeface="Tahoma"/>
              </a:rPr>
              <a:t>features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84821" y="5455387"/>
            <a:ext cx="730552" cy="244396"/>
          </a:xfrm>
          <a:prstGeom prst="rect">
            <a:avLst/>
          </a:prstGeom>
        </p:spPr>
        <p:txBody>
          <a:bodyPr vert="horz" wrap="square" lIns="0" tIns="38705" rIns="0" bIns="0" rtlCol="0">
            <a:spAutoFit/>
          </a:bodyPr>
          <a:lstStyle/>
          <a:p>
            <a:pPr marL="194737" marR="9676" indent="-171756">
              <a:spcBef>
                <a:spcPts val="305"/>
              </a:spcBef>
            </a:pPr>
            <a:r>
              <a:rPr sz="667" dirty="0">
                <a:latin typeface="Arial MT"/>
                <a:cs typeface="Arial MT"/>
              </a:rPr>
              <a:t>Spatial</a:t>
            </a:r>
            <a:r>
              <a:rPr sz="667" spc="200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positional</a:t>
            </a:r>
            <a:r>
              <a:rPr sz="667" spc="952" dirty="0">
                <a:latin typeface="Arial MT"/>
                <a:cs typeface="Arial MT"/>
              </a:rPr>
              <a:t> </a:t>
            </a:r>
            <a:r>
              <a:rPr sz="667" spc="-19" dirty="0">
                <a:latin typeface="Arial MT"/>
                <a:cs typeface="Arial MT"/>
              </a:rPr>
              <a:t>encoding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03788" y="5479875"/>
            <a:ext cx="791029" cy="179527"/>
          </a:xfrm>
          <a:prstGeom prst="rect">
            <a:avLst/>
          </a:prstGeom>
        </p:spPr>
        <p:txBody>
          <a:bodyPr vert="horz" wrap="square" lIns="0" tIns="47171" rIns="0" bIns="0" rtlCol="0">
            <a:spAutoFit/>
          </a:bodyPr>
          <a:lstStyle/>
          <a:p>
            <a:pPr marL="24191">
              <a:spcBef>
                <a:spcPts val="371"/>
              </a:spcBef>
            </a:pPr>
            <a:r>
              <a:rPr sz="857" dirty="0">
                <a:latin typeface="Arial MT"/>
                <a:cs typeface="Arial MT"/>
              </a:rPr>
              <a:t>Object</a:t>
            </a:r>
            <a:r>
              <a:rPr sz="857" spc="3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queries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6520" y="5629532"/>
            <a:ext cx="5394476" cy="1098917"/>
          </a:xfrm>
          <a:prstGeom prst="rect">
            <a:avLst/>
          </a:prstGeom>
        </p:spPr>
        <p:txBody>
          <a:bodyPr vert="horz" wrap="square" lIns="0" tIns="61684" rIns="0" bIns="0" rtlCol="0">
            <a:spAutoFit/>
          </a:bodyPr>
          <a:lstStyle/>
          <a:p>
            <a:pPr marL="215300" marR="9676" indent="303597">
              <a:lnSpc>
                <a:spcPct val="101499"/>
              </a:lnSpc>
              <a:spcBef>
                <a:spcPts val="484"/>
              </a:spcBef>
            </a:pPr>
            <a:r>
              <a:rPr sz="1714" i="1" spc="-57" baseline="37037" dirty="0">
                <a:latin typeface="Comic Sans MS"/>
                <a:cs typeface="Comic Sans MS"/>
              </a:rPr>
              <a:t>a</a:t>
            </a:r>
            <a:r>
              <a:rPr sz="1714" spc="-38" dirty="0">
                <a:solidFill>
                  <a:srgbClr val="AAA62F"/>
                </a:solidFill>
                <a:latin typeface="Arial MT"/>
                <a:cs typeface="Arial MT"/>
              </a:rPr>
              <a:t>Ashish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spc="-67" dirty="0">
                <a:solidFill>
                  <a:srgbClr val="AAA62F"/>
                </a:solidFill>
                <a:latin typeface="Arial MT"/>
                <a:cs typeface="Arial MT"/>
              </a:rPr>
              <a:t>Vaswani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et</a:t>
            </a:r>
            <a:r>
              <a:rPr sz="1714" spc="10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al.</a:t>
            </a:r>
            <a:r>
              <a:rPr sz="1714" spc="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AAA62F"/>
                </a:solidFill>
                <a:latin typeface="Arial MT"/>
                <a:cs typeface="Arial MT"/>
              </a:rPr>
              <a:t>(2017).</a:t>
            </a:r>
            <a:r>
              <a:rPr sz="1714" spc="295" dirty="0">
                <a:solidFill>
                  <a:srgbClr val="AAA62F"/>
                </a:solidFill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“Attention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is</a:t>
            </a:r>
            <a:r>
              <a:rPr sz="1714" spc="105" dirty="0">
                <a:latin typeface="Arial MT"/>
                <a:cs typeface="Arial MT"/>
              </a:rPr>
              <a:t> </a:t>
            </a:r>
            <a:r>
              <a:rPr sz="1714" dirty="0">
                <a:latin typeface="Arial MT"/>
                <a:cs typeface="Arial MT"/>
              </a:rPr>
              <a:t>All</a:t>
            </a:r>
            <a:r>
              <a:rPr sz="1714" spc="95" dirty="0">
                <a:latin typeface="Arial MT"/>
                <a:cs typeface="Arial MT"/>
              </a:rPr>
              <a:t> </a:t>
            </a:r>
            <a:r>
              <a:rPr sz="1714" spc="-48" dirty="0">
                <a:latin typeface="Arial MT"/>
                <a:cs typeface="Arial MT"/>
              </a:rPr>
              <a:t>you </a:t>
            </a:r>
            <a:r>
              <a:rPr sz="1714" spc="-38" dirty="0">
                <a:latin typeface="Arial MT"/>
                <a:cs typeface="Arial MT"/>
              </a:rPr>
              <a:t>Need”.</a:t>
            </a:r>
            <a:r>
              <a:rPr sz="1714" spc="190" dirty="0">
                <a:latin typeface="Arial MT"/>
                <a:cs typeface="Arial MT"/>
              </a:rPr>
              <a:t> </a:t>
            </a:r>
            <a:r>
              <a:rPr sz="1714" dirty="0">
                <a:solidFill>
                  <a:srgbClr val="C7C374"/>
                </a:solidFill>
                <a:latin typeface="Arial MT"/>
                <a:cs typeface="Arial MT"/>
              </a:rPr>
              <a:t>In:</a:t>
            </a:r>
            <a:r>
              <a:rPr sz="1714" spc="210" dirty="0">
                <a:solidFill>
                  <a:srgbClr val="C7C374"/>
                </a:solidFill>
                <a:latin typeface="Arial MT"/>
                <a:cs typeface="Arial MT"/>
              </a:rPr>
              <a:t> </a:t>
            </a:r>
            <a:r>
              <a:rPr sz="1714" i="1" spc="-19" dirty="0">
                <a:solidFill>
                  <a:srgbClr val="C7C374"/>
                </a:solidFill>
                <a:latin typeface="Arial"/>
                <a:cs typeface="Arial"/>
              </a:rPr>
              <a:t>NeurIPS</a:t>
            </a:r>
            <a:r>
              <a:rPr sz="1714" spc="-19" dirty="0">
                <a:latin typeface="Arial MT"/>
                <a:cs typeface="Arial MT"/>
              </a:rPr>
              <a:t>.</a:t>
            </a:r>
            <a:endParaRPr sz="1714">
              <a:latin typeface="Arial MT"/>
              <a:cs typeface="Arial MT"/>
            </a:endParaRPr>
          </a:p>
          <a:p>
            <a:pPr>
              <a:spcBef>
                <a:spcPts val="467"/>
              </a:spcBef>
            </a:pPr>
            <a:endParaRPr sz="1714">
              <a:latin typeface="Arial MT"/>
              <a:cs typeface="Arial MT"/>
            </a:endParaRPr>
          </a:p>
          <a:p>
            <a:pPr marL="24191"/>
            <a:r>
              <a:rPr sz="1143" spc="-57" dirty="0">
                <a:latin typeface="Arial MT"/>
                <a:cs typeface="Arial MT"/>
              </a:rPr>
              <a:t>38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14" dirty="0">
                <a:latin typeface="Arial MT"/>
                <a:cs typeface="Arial MT"/>
              </a:rPr>
              <a:t> </a:t>
            </a:r>
            <a:r>
              <a:rPr sz="1143" spc="-67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4259" y="3445149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3675" y="3850376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8696" y="4274341"/>
            <a:ext cx="13849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2199" y="4423551"/>
            <a:ext cx="622905" cy="438496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4191">
              <a:spcBef>
                <a:spcPts val="533"/>
              </a:spcBef>
              <a:tabLst>
                <a:tab pos="407618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L="87087">
              <a:spcBef>
                <a:spcPts val="610"/>
              </a:spcBef>
              <a:tabLst>
                <a:tab pos="475350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96911" y="4464046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29699" y="2646675"/>
            <a:ext cx="590248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19" dirty="0">
                <a:latin typeface="Tahoma"/>
                <a:cs typeface="Tahoma"/>
              </a:rPr>
              <a:t>Encoder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67" dirty="0">
                <a:latin typeface="Georgia"/>
                <a:cs typeface="Georgia"/>
              </a:rPr>
              <a:t>N</a:t>
            </a:r>
            <a:r>
              <a:rPr sz="667" i="1" spc="67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06997" y="4274341"/>
            <a:ext cx="13849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610" dirty="0">
                <a:latin typeface="Arial MT"/>
                <a:cs typeface="Arial MT"/>
              </a:rPr>
              <a:t> </a:t>
            </a:r>
            <a:r>
              <a:rPr sz="857" dirty="0">
                <a:latin typeface="Arial MT"/>
                <a:cs typeface="Arial MT"/>
              </a:rPr>
              <a:t>Self-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21484" y="3218273"/>
            <a:ext cx="1156305" cy="162429"/>
          </a:xfrm>
          <a:prstGeom prst="rect">
            <a:avLst/>
          </a:prstGeom>
        </p:spPr>
        <p:txBody>
          <a:bodyPr vert="horz" wrap="square" lIns="0" tIns="30238" rIns="0" bIns="0" rtlCol="0">
            <a:spAutoFit/>
          </a:bodyPr>
          <a:lstStyle/>
          <a:p>
            <a:pPr marL="24191">
              <a:spcBef>
                <a:spcPts val="238"/>
              </a:spcBef>
            </a:pPr>
            <a:r>
              <a:rPr sz="857" dirty="0">
                <a:latin typeface="Arial MT"/>
                <a:cs typeface="Arial MT"/>
              </a:rPr>
              <a:t>Multi-Head</a:t>
            </a:r>
            <a:r>
              <a:rPr sz="857" spc="543" dirty="0">
                <a:latin typeface="Arial MT"/>
                <a:cs typeface="Arial MT"/>
              </a:rPr>
              <a:t> </a:t>
            </a:r>
            <a:r>
              <a:rPr sz="857" spc="-19" dirty="0">
                <a:latin typeface="Arial MT"/>
                <a:cs typeface="Arial MT"/>
              </a:rPr>
              <a:t>Attention</a:t>
            </a:r>
            <a:endParaRPr sz="857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81975" y="2794869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2560" y="2389656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81975" y="1984427"/>
            <a:ext cx="834571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50500" y="4423551"/>
            <a:ext cx="622905" cy="438496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4191">
              <a:spcBef>
                <a:spcPts val="533"/>
              </a:spcBef>
              <a:tabLst>
                <a:tab pos="407618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L="87087">
              <a:spcBef>
                <a:spcPts val="610"/>
              </a:spcBef>
              <a:tabLst>
                <a:tab pos="475350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65212" y="4464046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81976" y="3410368"/>
            <a:ext cx="891419" cy="63575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92711">
              <a:spcBef>
                <a:spcPts val="200"/>
              </a:spcBef>
              <a:tabLst>
                <a:tab pos="676137" algn="l"/>
              </a:tabLst>
            </a:pPr>
            <a:r>
              <a:rPr sz="667" spc="-95" dirty="0">
                <a:latin typeface="Arial MT"/>
                <a:cs typeface="Arial MT"/>
              </a:rPr>
              <a:t>K</a:t>
            </a:r>
            <a:r>
              <a:rPr sz="667" dirty="0">
                <a:latin typeface="Arial MT"/>
                <a:cs typeface="Arial MT"/>
              </a:rPr>
              <a:t>	</a:t>
            </a:r>
            <a:r>
              <a:rPr sz="667" spc="-95" dirty="0">
                <a:latin typeface="Arial MT"/>
                <a:cs typeface="Arial MT"/>
              </a:rPr>
              <a:t>Q</a:t>
            </a:r>
            <a:endParaRPr sz="667">
              <a:latin typeface="Arial MT"/>
              <a:cs typeface="Arial MT"/>
            </a:endParaRPr>
          </a:p>
          <a:p>
            <a:pPr marR="9676" algn="r">
              <a:spcBef>
                <a:spcPts val="29"/>
              </a:spcBef>
              <a:tabLst>
                <a:tab pos="387055" algn="l"/>
              </a:tabLst>
            </a:pPr>
            <a:r>
              <a:rPr sz="1238" spc="-95" dirty="0">
                <a:latin typeface="Tahoma"/>
                <a:cs typeface="Tahoma"/>
              </a:rPr>
              <a:t>+</a:t>
            </a:r>
            <a:r>
              <a:rPr sz="1238" dirty="0">
                <a:latin typeface="Tahoma"/>
                <a:cs typeface="Tahoma"/>
              </a:rPr>
              <a:t>	</a:t>
            </a:r>
            <a:r>
              <a:rPr sz="1238" spc="-95" dirty="0">
                <a:latin typeface="Tahoma"/>
                <a:cs typeface="Tahoma"/>
              </a:rPr>
              <a:t>+</a:t>
            </a:r>
            <a:endParaRPr sz="1238">
              <a:latin typeface="Tahoma"/>
              <a:cs typeface="Tahoma"/>
            </a:endParaRPr>
          </a:p>
          <a:p>
            <a:pPr marR="65316" algn="r">
              <a:spcBef>
                <a:spcPts val="1124"/>
              </a:spcBef>
            </a:pPr>
            <a:r>
              <a:rPr sz="1143" dirty="0">
                <a:latin typeface="Tahoma"/>
                <a:cs typeface="Tahoma"/>
              </a:rPr>
              <a:t>Add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dirty="0">
                <a:latin typeface="Tahoma"/>
                <a:cs typeface="Tahoma"/>
              </a:rPr>
              <a:t>&amp;</a:t>
            </a:r>
            <a:r>
              <a:rPr sz="1143" spc="38" dirty="0">
                <a:latin typeface="Tahoma"/>
                <a:cs typeface="Tahoma"/>
              </a:rPr>
              <a:t> </a:t>
            </a:r>
            <a:r>
              <a:rPr sz="1143" spc="-38" dirty="0">
                <a:latin typeface="Tahoma"/>
                <a:cs typeface="Tahoma"/>
              </a:rPr>
              <a:t>Norm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8001" y="1591182"/>
            <a:ext cx="598714" cy="394528"/>
          </a:xfrm>
          <a:prstGeom prst="rect">
            <a:avLst/>
          </a:prstGeom>
        </p:spPr>
        <p:txBody>
          <a:bodyPr vert="horz" wrap="square" lIns="0" tIns="24190" rIns="0" bIns="0" rtlCol="0">
            <a:spAutoFit/>
          </a:bodyPr>
          <a:lstStyle/>
          <a:p>
            <a:pPr marL="32658">
              <a:spcBef>
                <a:spcPts val="190"/>
              </a:spcBef>
            </a:pPr>
            <a:r>
              <a:rPr sz="1238" spc="-38" dirty="0">
                <a:latin typeface="Tahoma"/>
                <a:cs typeface="Tahoma"/>
              </a:rPr>
              <a:t>Decoder</a:t>
            </a:r>
            <a:endParaRPr sz="1238">
              <a:latin typeface="Tahoma"/>
              <a:cs typeface="Tahoma"/>
            </a:endParaRPr>
          </a:p>
          <a:p>
            <a:pPr marL="24191">
              <a:spcBef>
                <a:spcPts val="638"/>
              </a:spcBef>
            </a:pPr>
            <a:r>
              <a:rPr sz="667" i="1" spc="76" dirty="0">
                <a:latin typeface="Georgia"/>
                <a:cs typeface="Georgia"/>
              </a:rPr>
              <a:t>M</a:t>
            </a:r>
            <a:r>
              <a:rPr sz="667" i="1" spc="76" dirty="0">
                <a:latin typeface="Verdana"/>
                <a:cs typeface="Verdana"/>
              </a:rPr>
              <a:t>×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65212" y="3408552"/>
            <a:ext cx="110067" cy="1283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191">
              <a:spcBef>
                <a:spcPts val="200"/>
              </a:spcBef>
            </a:pPr>
            <a:r>
              <a:rPr sz="667" spc="-95" dirty="0">
                <a:latin typeface="Arial MT"/>
                <a:cs typeface="Arial MT"/>
              </a:rPr>
              <a:t>V</a:t>
            </a:r>
            <a:endParaRPr sz="667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40265" y="1211635"/>
            <a:ext cx="314476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24841" y="847327"/>
            <a:ext cx="354390" cy="562453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19" dirty="0">
                <a:latin typeface="Tahoma"/>
                <a:cs typeface="Tahoma"/>
              </a:rPr>
              <a:t>Class</a:t>
            </a:r>
            <a:endParaRPr sz="1143">
              <a:latin typeface="Tahoma"/>
              <a:cs typeface="Tahoma"/>
            </a:endParaRPr>
          </a:p>
          <a:p>
            <a:pPr>
              <a:spcBef>
                <a:spcPts val="124"/>
              </a:spcBef>
            </a:pPr>
            <a:endParaRPr sz="1143">
              <a:latin typeface="Tahoma"/>
              <a:cs typeface="Tahoma"/>
            </a:endParaRPr>
          </a:p>
          <a:p>
            <a:pPr marL="43544"/>
            <a:r>
              <a:rPr sz="1143" spc="-48" dirty="0">
                <a:latin typeface="Tahoma"/>
                <a:cs typeface="Tahoma"/>
              </a:rPr>
              <a:t>FFN</a:t>
            </a:r>
            <a:endParaRPr sz="1143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48804" y="827805"/>
            <a:ext cx="897467" cy="197866"/>
          </a:xfrm>
          <a:prstGeom prst="rect">
            <a:avLst/>
          </a:prstGeom>
        </p:spPr>
        <p:txBody>
          <a:bodyPr vert="horz" wrap="square" lIns="0" tIns="21771" rIns="0" bIns="0" rtlCol="0">
            <a:spAutoFit/>
          </a:bodyPr>
          <a:lstStyle/>
          <a:p>
            <a:pPr marL="24191">
              <a:spcBef>
                <a:spcPts val="171"/>
              </a:spcBef>
            </a:pPr>
            <a:r>
              <a:rPr sz="1143" spc="-38" dirty="0">
                <a:latin typeface="Tahoma"/>
                <a:cs typeface="Tahoma"/>
              </a:rPr>
              <a:t>Bounding</a:t>
            </a:r>
            <a:r>
              <a:rPr sz="1143" spc="19" dirty="0">
                <a:latin typeface="Tahoma"/>
                <a:cs typeface="Tahoma"/>
              </a:rPr>
              <a:t> </a:t>
            </a:r>
            <a:r>
              <a:rPr sz="1143" spc="-48" dirty="0">
                <a:latin typeface="Tahoma"/>
                <a:cs typeface="Tahoma"/>
              </a:rPr>
              <a:t>Box</a:t>
            </a:r>
            <a:endParaRPr sz="1143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02359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2F26A-91D5-85CA-B60C-4D3CB395C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326"/>
            <a:ext cx="12192000" cy="3605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53BDE-8CAE-B14C-A603-9E70D437F88B}"/>
              </a:ext>
            </a:extLst>
          </p:cNvPr>
          <p:cNvSpPr txBox="1"/>
          <p:nvPr/>
        </p:nvSpPr>
        <p:spPr>
          <a:xfrm>
            <a:off x="582576" y="180300"/>
            <a:ext cx="985174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latin typeface="MTS Sans UltraWide" panose="02000000000000000000" pitchFamily="2" charset="0"/>
                <a:ea typeface="MTS Sans UltraWide" panose="02000000000000000000" pitchFamily="2" charset="0"/>
              </a:rPr>
              <a:t>Transformers in Autonomous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BD7C3-383E-8C44-9656-898E8C1846AA}"/>
              </a:ext>
            </a:extLst>
          </p:cNvPr>
          <p:cNvSpPr txBox="1"/>
          <p:nvPr/>
        </p:nvSpPr>
        <p:spPr>
          <a:xfrm>
            <a:off x="582577" y="5431204"/>
            <a:ext cx="425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TS Sans" panose="02000000000000000000" pitchFamily="2" charset="0"/>
                <a:ea typeface="MTS Sans" panose="02000000000000000000" pitchFamily="2" charset="0"/>
              </a:rPr>
              <a:t>Sergey </a:t>
            </a:r>
            <a:r>
              <a:rPr lang="en-US" sz="2400" dirty="0" err="1">
                <a:latin typeface="MTS Sans" panose="02000000000000000000" pitchFamily="2" charset="0"/>
                <a:ea typeface="MTS Sans" panose="02000000000000000000" pitchFamily="2" charset="0"/>
              </a:rPr>
              <a:t>Zagoruyko</a:t>
            </a:r>
            <a:endParaRPr lang="ru-RU" sz="2400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5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BCF3-7177-9E36-D298-E65CC4F3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companies: the US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DDC196-FB88-EE55-F6D6-B50C90435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 descr="Report: Progress of AV safety improvement slowing down • The Register">
            <a:extLst>
              <a:ext uri="{FF2B5EF4-FFF2-40B4-BE49-F238E27FC236}">
                <a16:creationId xmlns:a16="http://schemas.microsoft.com/office/drawing/2014/main" id="{F596FC98-9425-EF96-45C1-6C41146F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91" y="1825625"/>
            <a:ext cx="74194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Waymo будет перевозить пассажиров в Сан-Франциско на своих беспилотных  такси - Мир 2051">
            <a:extLst>
              <a:ext uri="{FF2B5EF4-FFF2-40B4-BE49-F238E27FC236}">
                <a16:creationId xmlns:a16="http://schemas.microsoft.com/office/drawing/2014/main" id="{EDEB9660-5E8C-AC50-1D2B-07BC9F1C2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7438"/>
          <a:stretch/>
        </p:blipFill>
        <p:spPr bwMode="auto">
          <a:xfrm>
            <a:off x="491584" y="3677803"/>
            <a:ext cx="3942607" cy="26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he first fully-electric AV to be available on the Lyft network - Lyft Blog">
            <a:extLst>
              <a:ext uri="{FF2B5EF4-FFF2-40B4-BE49-F238E27FC236}">
                <a16:creationId xmlns:a16="http://schemas.microsoft.com/office/drawing/2014/main" id="{C614D693-2310-FF81-6477-9771F5DD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" y="1084335"/>
            <a:ext cx="5246254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86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48F8E-4B05-D5A5-0B45-F6AA3FE2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companies: Russia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55A69-8948-7865-38D4-66A4CAD2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54827" cy="3784343"/>
          </a:xfrm>
        </p:spPr>
        <p:txBody>
          <a:bodyPr>
            <a:normAutofit/>
          </a:bodyPr>
          <a:lstStyle/>
          <a:p>
            <a:r>
              <a:rPr lang="en" sz="2400" dirty="0">
                <a:hlinkClick r:id="rId2"/>
              </a:rPr>
              <a:t>Yandex's autonomous cars have driven over six million miles in 'challenging conditions'</a:t>
            </a:r>
            <a:endParaRPr lang="ru-RU" sz="2400" dirty="0"/>
          </a:p>
          <a:p>
            <a:r>
              <a:rPr lang="en" sz="2400" dirty="0">
                <a:hlinkClick r:id="rId3"/>
              </a:rPr>
              <a:t>https://www.youtube.com/watch?v=q-ekm7uqeq8</a:t>
            </a:r>
            <a:r>
              <a:rPr lang="en" sz="2400" dirty="0"/>
              <a:t> </a:t>
            </a:r>
            <a:endParaRPr lang="ru-RU" sz="2400" dirty="0"/>
          </a:p>
        </p:txBody>
      </p:sp>
      <p:pic>
        <p:nvPicPr>
          <p:cNvPr id="17418" name="Picture 10" descr="Yandex takes its self-driving test cars out for a spin in the snow |  TechCrunch">
            <a:extLst>
              <a:ext uri="{FF2B5EF4-FFF2-40B4-BE49-F238E27FC236}">
                <a16:creationId xmlns:a16="http://schemas.microsoft.com/office/drawing/2014/main" id="{727B7920-B3BA-1CC7-F20F-202EA73C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00" y="365125"/>
            <a:ext cx="5716079" cy="31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8AEB02-4DA5-2B33-521A-A9FA9FAB1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367" y="4858608"/>
            <a:ext cx="5065442" cy="1921374"/>
          </a:xfrm>
          <a:prstGeom prst="rect">
            <a:avLst/>
          </a:prstGeom>
        </p:spPr>
      </p:pic>
      <p:pic>
        <p:nvPicPr>
          <p:cNvPr id="6" name="Picture 2" descr="SberAutoTech">
            <a:extLst>
              <a:ext uri="{FF2B5EF4-FFF2-40B4-BE49-F238E27FC236}">
                <a16:creationId xmlns:a16="http://schemas.microsoft.com/office/drawing/2014/main" id="{61A45328-2DBA-9FD5-2978-1BD3EB78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966"/>
            <a:ext cx="2190034" cy="21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Беспилотный Камаз с комплексом аэроразведки маршрута">
            <a:extLst>
              <a:ext uri="{FF2B5EF4-FFF2-40B4-BE49-F238E27FC236}">
                <a16:creationId xmlns:a16="http://schemas.microsoft.com/office/drawing/2014/main" id="{84A513C8-E0C5-0AFA-C2D5-BAC724A4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59" y="3734850"/>
            <a:ext cx="3912920" cy="29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57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9C7B7-640F-F5B7-006F-5F8A8382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8529-8995-67F8-70BF-609F224D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6157" cy="4351338"/>
          </a:xfrm>
        </p:spPr>
        <p:txBody>
          <a:bodyPr/>
          <a:lstStyle/>
          <a:p>
            <a:r>
              <a:rPr lang="en-US" dirty="0"/>
              <a:t>When did first autonomous vehicle was developed?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1D74DE-1AB1-70BF-6827-862AB658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91" y="1825624"/>
            <a:ext cx="6527009" cy="4351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6625D-B1CC-E58B-B6C5-7CED6A953D9C}"/>
              </a:ext>
            </a:extLst>
          </p:cNvPr>
          <p:cNvSpPr txBox="1"/>
          <p:nvPr/>
        </p:nvSpPr>
        <p:spPr>
          <a:xfrm>
            <a:off x="977030" y="3745282"/>
            <a:ext cx="3746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" dirty="0">
              <a:hlinkClick r:id="rId3"/>
            </a:endParaRPr>
          </a:p>
          <a:p>
            <a:r>
              <a:rPr lang="en" dirty="0">
                <a:hlinkClick r:id="rId3"/>
              </a:rPr>
              <a:t>https://youtu.be/YZ6nPhUG2i0</a:t>
            </a:r>
            <a:endParaRPr lang="en" dirty="0"/>
          </a:p>
          <a:p>
            <a:endParaRPr lang="en-US" dirty="0"/>
          </a:p>
          <a:p>
            <a:r>
              <a:rPr lang="en-US" dirty="0"/>
              <a:t>In 1980s Ernst </a:t>
            </a:r>
            <a:r>
              <a:rPr lang="en-US" dirty="0" err="1"/>
              <a:t>Dickmanns</a:t>
            </a:r>
            <a:r>
              <a:rPr lang="en-US" dirty="0"/>
              <a:t> developed a system which was able to drive more than 1000 kms autonomously!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9C7B7-640F-F5B7-006F-5F8A8382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8529-8995-67F8-70BF-609F224D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6157" cy="4351338"/>
          </a:xfrm>
        </p:spPr>
        <p:txBody>
          <a:bodyPr/>
          <a:lstStyle/>
          <a:p>
            <a:r>
              <a:rPr lang="en-US" dirty="0"/>
              <a:t>What kind of machine learning is used in robots?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77C0D-943B-739C-C7A4-4B1F42A3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70" y="1825625"/>
            <a:ext cx="6439930" cy="4293287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E327A305-79E8-E13F-8D1C-649AA06C77B7}"/>
              </a:ext>
            </a:extLst>
          </p:cNvPr>
          <p:cNvSpPr txBox="1">
            <a:spLocks/>
          </p:cNvSpPr>
          <p:nvPr/>
        </p:nvSpPr>
        <p:spPr>
          <a:xfrm>
            <a:off x="990600" y="3859481"/>
            <a:ext cx="3746157" cy="2469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None.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75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Autonomous Driving stack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74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995E0E-AB11-DAB2-8583-DB83EB0087D1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77CE9077-F5CF-52F4-6A5A-1103146E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76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1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90F0B-9AB5-8111-2E2C-D5B99C7B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FCFF9F5-9909-3587-BA40-A2A8AD640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153267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5CD9E-70E1-79E5-0611-57D66C29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7ABDA0-5D02-26B0-1DF8-F0F907F0A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34454219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55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807824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5453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47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D5DDC6-530E-7091-13F7-2E8DACDFEDC0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2F4A55CC-995A-620F-EA27-E07098B1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82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51E5475-FBAC-22CA-ABB0-2F3412311315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751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E5051A-AE97-BDA8-439D-B385DA6CC3BC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29173E7-A2C7-7BAE-97BB-FEA3EE9A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88474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83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045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9A7C3ED-DE58-3AF2-CDFC-F4B8A529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AB77878-9B8F-051E-DDA1-0E77ED122D2E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042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3775DFF2-0377-D6F8-1E39-948A4A4C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85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D037C9A-D9E0-517D-C6C7-F90039F58FAC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82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1" y="6122504"/>
            <a:ext cx="2305878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CCCF35-9999-4F01-36DF-15895B0B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77AA6-C6C2-E141-BF84-BEE3DF7E93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94E"/>
                </a:solidFill>
                <a:effectLst/>
                <a:uLnTx/>
                <a:uFillTx/>
                <a:latin typeface="MTS Sans" panose="02000000000000000000" pitchFamily="2" charset="0"/>
                <a:ea typeface="MTS Sans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0494E"/>
              </a:solidFill>
              <a:effectLst/>
              <a:uLnTx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6DC74CF-D304-673B-390E-9685DD2D29CD}"/>
              </a:ext>
            </a:extLst>
          </p:cNvPr>
          <p:cNvSpPr txBox="1">
            <a:spLocks/>
          </p:cNvSpPr>
          <p:nvPr/>
        </p:nvSpPr>
        <p:spPr>
          <a:xfrm>
            <a:off x="7995920" y="6460985"/>
            <a:ext cx="4231948" cy="583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Slide credit: Ana Ferreira and Christian Perone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477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816B30-4A3E-6D6F-7E85-3B6BE5B3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E97B0-3CBC-3B1C-DAB2-32F20808AC1B}"/>
              </a:ext>
            </a:extLst>
          </p:cNvPr>
          <p:cNvSpPr txBox="1"/>
          <p:nvPr/>
        </p:nvSpPr>
        <p:spPr>
          <a:xfrm>
            <a:off x="295780" y="367070"/>
            <a:ext cx="114533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latin typeface="MTS Sans" panose="02000000000000000000" pitchFamily="2" charset="0"/>
                <a:ea typeface="MTS Sans" panose="02000000000000000000" pitchFamily="2" charset="0"/>
              </a:rPr>
              <a:t>Imitation learning</a:t>
            </a:r>
            <a:endParaRPr lang="ru-RU" sz="32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406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EFC8E7DD-7034-CB94-3CE7-B91D1D8E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88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58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9D1E05F-9820-55C2-39C5-19FAD9EF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89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6275" y="733861"/>
            <a:ext cx="3044371" cy="443409"/>
          </a:xfrm>
          <a:prstGeom prst="rect">
            <a:avLst/>
          </a:prstGeom>
        </p:spPr>
        <p:txBody>
          <a:bodyPr vert="horz" wrap="square" lIns="0" tIns="32657" rIns="0" bIns="0" rtlCol="0">
            <a:spAutoFit/>
          </a:bodyPr>
          <a:lstStyle/>
          <a:p>
            <a:pPr marL="24191">
              <a:spcBef>
                <a:spcPts val="257"/>
              </a:spcBef>
            </a:pPr>
            <a:r>
              <a:rPr sz="2667" spc="-38" dirty="0">
                <a:solidFill>
                  <a:srgbClr val="595959"/>
                </a:solidFill>
                <a:latin typeface="Tahoma"/>
                <a:cs typeface="Tahoma"/>
              </a:rPr>
              <a:t>Convolution</a:t>
            </a:r>
            <a:r>
              <a:rPr sz="2667" spc="-86" dirty="0">
                <a:solidFill>
                  <a:srgbClr val="595959"/>
                </a:solidFill>
                <a:latin typeface="Tahoma"/>
                <a:cs typeface="Tahoma"/>
              </a:rPr>
              <a:t> </a:t>
            </a:r>
            <a:r>
              <a:rPr sz="2667" spc="-76" dirty="0">
                <a:solidFill>
                  <a:srgbClr val="595959"/>
                </a:solidFill>
                <a:latin typeface="Tahoma"/>
                <a:cs typeface="Tahoma"/>
              </a:rPr>
              <a:t>Example</a:t>
            </a:r>
            <a:endParaRPr sz="2667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0466" y="1281587"/>
            <a:ext cx="9599990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5054">
            <a:solidFill>
              <a:srgbClr val="AAA62F"/>
            </a:solidFill>
          </a:ln>
        </p:spPr>
        <p:txBody>
          <a:bodyPr wrap="square" lIns="0" tIns="0" rIns="0" bIns="0" rtlCol="0"/>
          <a:lstStyle/>
          <a:p>
            <a:endParaRPr sz="3429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0487" y="2546410"/>
          <a:ext cx="6422568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66275" y="2210364"/>
            <a:ext cx="840619" cy="1484888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905" spc="-19" dirty="0">
                <a:latin typeface="Tahoma"/>
                <a:cs typeface="Tahoma"/>
              </a:rPr>
              <a:t>Input:</a:t>
            </a:r>
            <a:endParaRPr sz="1905">
              <a:latin typeface="Tahoma"/>
              <a:cs typeface="Tahoma"/>
            </a:endParaRPr>
          </a:p>
          <a:p>
            <a:pPr marL="24191" marR="9676">
              <a:lnSpc>
                <a:spcPct val="213099"/>
              </a:lnSpc>
              <a:spcBef>
                <a:spcPts val="238"/>
              </a:spcBef>
            </a:pPr>
            <a:r>
              <a:rPr sz="1905" spc="-19" dirty="0">
                <a:latin typeface="Tahoma"/>
                <a:cs typeface="Tahoma"/>
              </a:rPr>
              <a:t>Filter: </a:t>
            </a:r>
            <a:r>
              <a:rPr sz="1905" spc="-67" dirty="0">
                <a:latin typeface="Tahoma"/>
                <a:cs typeface="Tahoma"/>
              </a:rPr>
              <a:t>Output:</a:t>
            </a:r>
            <a:endParaRPr sz="1905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454410" y="3159809"/>
          <a:ext cx="2569027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0489" y="3813458"/>
          <a:ext cx="4495796" cy="37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6162"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1900" spc="-50" dirty="0">
                          <a:latin typeface="Calibri"/>
                          <a:cs typeface="Calibri"/>
                        </a:rPr>
                        <a:t>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055"/>
                        </a:lnSpc>
                      </a:pPr>
                      <a:r>
                        <a:rPr sz="1900" spc="-25" dirty="0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900" spc="-25" dirty="0">
                          <a:latin typeface="Calibri"/>
                          <a:cs typeface="Calibri"/>
                        </a:rPr>
                        <a:t>5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266275" y="5021154"/>
            <a:ext cx="3073400" cy="199087"/>
          </a:xfrm>
          <a:prstGeom prst="rect">
            <a:avLst/>
          </a:prstGeom>
        </p:spPr>
        <p:txBody>
          <a:bodyPr vert="horz" wrap="square" lIns="0" tIns="22981" rIns="0" bIns="0" rtlCol="0">
            <a:spAutoFit/>
          </a:bodyPr>
          <a:lstStyle/>
          <a:p>
            <a:pPr marL="24191">
              <a:spcBef>
                <a:spcPts val="181"/>
              </a:spcBef>
            </a:pPr>
            <a:r>
              <a:rPr sz="1143" spc="-19" dirty="0">
                <a:latin typeface="Arial MT"/>
                <a:cs typeface="Arial MT"/>
              </a:rPr>
              <a:t>Source:</a:t>
            </a:r>
            <a:r>
              <a:rPr sz="1143" spc="86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François</a:t>
            </a:r>
            <a:r>
              <a:rPr sz="1143" dirty="0">
                <a:latin typeface="Arial MT"/>
                <a:cs typeface="Arial MT"/>
              </a:rPr>
              <a:t> Fleuret’s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deep</a:t>
            </a:r>
            <a:r>
              <a:rPr sz="1143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learning</a:t>
            </a:r>
            <a:r>
              <a:rPr sz="1143" spc="-10" dirty="0">
                <a:latin typeface="Arial MT"/>
                <a:cs typeface="Arial MT"/>
              </a:rPr>
              <a:t> </a:t>
            </a:r>
            <a:r>
              <a:rPr sz="1143" spc="-19" dirty="0">
                <a:latin typeface="Arial MT"/>
                <a:cs typeface="Arial MT"/>
              </a:rPr>
              <a:t>course</a:t>
            </a:r>
            <a:endParaRPr sz="1143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0086" y="6399797"/>
            <a:ext cx="1230990" cy="3624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4910" y="6485342"/>
            <a:ext cx="403981" cy="222293"/>
          </a:xfrm>
          <a:prstGeom prst="rect">
            <a:avLst/>
          </a:prstGeom>
        </p:spPr>
        <p:txBody>
          <a:bodyPr vert="horz" wrap="square" lIns="0" tIns="45962" rIns="0" bIns="0" rtlCol="0">
            <a:spAutoFit/>
          </a:bodyPr>
          <a:lstStyle/>
          <a:p>
            <a:pPr marL="24191">
              <a:spcBef>
                <a:spcPts val="362"/>
              </a:spcBef>
            </a:pPr>
            <a:r>
              <a:rPr sz="1143" spc="-57" dirty="0">
                <a:latin typeface="Arial MT"/>
                <a:cs typeface="Arial MT"/>
              </a:rPr>
              <a:t>4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286" dirty="0">
                <a:latin typeface="Arial MT"/>
                <a:cs typeface="Arial MT"/>
              </a:rPr>
              <a:t>/</a:t>
            </a:r>
            <a:r>
              <a:rPr sz="1143" spc="-124" dirty="0">
                <a:latin typeface="Arial MT"/>
                <a:cs typeface="Arial MT"/>
              </a:rPr>
              <a:t> </a:t>
            </a:r>
            <a:r>
              <a:rPr sz="1143" spc="-48" dirty="0">
                <a:latin typeface="Arial MT"/>
                <a:cs typeface="Arial MT"/>
              </a:rPr>
              <a:t>38</a:t>
            </a:r>
            <a:endParaRPr sz="1143">
              <a:latin typeface="Arial MT"/>
              <a:cs typeface="Arial MT"/>
            </a:endParaRPr>
          </a:p>
        </p:txBody>
      </p:sp>
    </p:spTree>
  </p:cSld>
  <p:clrMapOvr>
    <a:masterClrMapping/>
  </p:clrMapOvr>
  <p:transition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5987845"/>
            <a:ext cx="12192000" cy="87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FABB3EBB-59AD-7165-AFA9-D2A1E075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90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569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6122504"/>
            <a:ext cx="589721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7ADCFB-BAC6-2FD9-DB04-B8B52B05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91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485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49F8A-7D72-34C2-65D5-0DC6CCB39BDF}"/>
              </a:ext>
            </a:extLst>
          </p:cNvPr>
          <p:cNvSpPr/>
          <p:nvPr/>
        </p:nvSpPr>
        <p:spPr>
          <a:xfrm>
            <a:off x="0" y="6122504"/>
            <a:ext cx="589721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0860B-011E-3CC7-281A-A9E6DECA71E9}"/>
              </a:ext>
            </a:extLst>
          </p:cNvPr>
          <p:cNvSpPr/>
          <p:nvPr/>
        </p:nvSpPr>
        <p:spPr>
          <a:xfrm>
            <a:off x="11396870" y="5983356"/>
            <a:ext cx="596347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18E9B-647A-8E89-57A1-EC8595B1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92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320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065B3B-BC4C-4FB9-CE5F-9414FA7BD747}"/>
              </a:ext>
            </a:extLst>
          </p:cNvPr>
          <p:cNvSpPr/>
          <p:nvPr/>
        </p:nvSpPr>
        <p:spPr>
          <a:xfrm>
            <a:off x="1" y="1695236"/>
            <a:ext cx="11825554" cy="516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F61091-5054-F203-5905-D6EBC9F54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not work out of the box for AV planning</a:t>
            </a:r>
          </a:p>
          <a:p>
            <a:r>
              <a:rPr lang="en-US" dirty="0"/>
              <a:t>One way to make it work is to add perturbations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l">
              <a:buNone/>
            </a:pPr>
            <a:r>
              <a:rPr lang="en" sz="18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ChauffeurNet</a:t>
            </a:r>
            <a:r>
              <a:rPr lang="en" sz="18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: Learning to Drive by Imitating the Best and Synthesizing the Worst</a:t>
            </a:r>
          </a:p>
          <a:p>
            <a:pPr marL="0" indent="0" algn="l">
              <a:buNone/>
            </a:pPr>
            <a:r>
              <a:rPr lang="en-US" sz="1600" dirty="0"/>
              <a:t>Mayank Bansal, Alex </a:t>
            </a:r>
            <a:r>
              <a:rPr lang="en-US" sz="1600" dirty="0" err="1"/>
              <a:t>Krizhevsky</a:t>
            </a:r>
            <a:r>
              <a:rPr lang="en-US" sz="1600" dirty="0"/>
              <a:t>, Abhijit </a:t>
            </a:r>
            <a:r>
              <a:rPr lang="en-US" sz="1600" dirty="0" err="1"/>
              <a:t>Ogale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6585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3">
            <a:extLst>
              <a:ext uri="{FF2B5EF4-FFF2-40B4-BE49-F238E27FC236}">
                <a16:creationId xmlns:a16="http://schemas.microsoft.com/office/drawing/2014/main" id="{052AC878-E0BC-A04F-988F-2457C824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00" y="6175222"/>
            <a:ext cx="2743200" cy="365125"/>
          </a:xfrm>
        </p:spPr>
        <p:txBody>
          <a:bodyPr/>
          <a:lstStyle/>
          <a:p>
            <a:fld id="{54177AA6-C6C2-E141-BF84-BEE3DF7E931D}" type="slidenum">
              <a:rPr lang="ru-RU" smtClean="0">
                <a:solidFill>
                  <a:srgbClr val="40494E"/>
                </a:solidFill>
                <a:latin typeface="MTS Sans" panose="02000000000000000000" pitchFamily="2" charset="0"/>
                <a:ea typeface="MTS Sans" panose="02000000000000000000" pitchFamily="2" charset="0"/>
              </a:rPr>
              <a:t>94</a:t>
            </a:fld>
            <a:endParaRPr lang="ru-RU" dirty="0">
              <a:solidFill>
                <a:srgbClr val="40494E"/>
              </a:solidFill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C7AFD-0D47-9713-748A-AF57BE19CA89}"/>
              </a:ext>
            </a:extLst>
          </p:cNvPr>
          <p:cNvSpPr txBox="1"/>
          <p:nvPr/>
        </p:nvSpPr>
        <p:spPr>
          <a:xfrm>
            <a:off x="397893" y="3177649"/>
            <a:ext cx="11453307" cy="55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1" dirty="0">
                <a:latin typeface="MTS Sans" panose="02000000000000000000" pitchFamily="2" charset="0"/>
                <a:ea typeface="MTS Sans" panose="02000000000000000000" pitchFamily="2" charset="0"/>
              </a:rPr>
              <a:t>Transformers in Perception</a:t>
            </a:r>
            <a:endParaRPr lang="ru-RU" sz="5400" b="1" dirty="0">
              <a:latin typeface="MTS Sans" panose="02000000000000000000" pitchFamily="2" charset="0"/>
              <a:ea typeface="MTS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72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</a:t>
            </a:r>
          </a:p>
          <a:p>
            <a:r>
              <a:rPr lang="en-US" dirty="0"/>
              <a:t>Waymo Open Dataset</a:t>
            </a:r>
          </a:p>
          <a:p>
            <a:r>
              <a:rPr lang="en-US" dirty="0" err="1"/>
              <a:t>nuScenes</a:t>
            </a:r>
            <a:r>
              <a:rPr lang="en-US" dirty="0"/>
              <a:t> / </a:t>
            </a:r>
            <a:r>
              <a:rPr lang="en-US" dirty="0" err="1"/>
              <a:t>nuPlan</a:t>
            </a:r>
            <a:r>
              <a:rPr lang="en-US" dirty="0"/>
              <a:t> / </a:t>
            </a:r>
            <a:r>
              <a:rPr lang="en-US" dirty="0" err="1"/>
              <a:t>nuImages</a:t>
            </a:r>
            <a:endParaRPr lang="en-US" dirty="0"/>
          </a:p>
          <a:p>
            <a:r>
              <a:rPr lang="en-US" dirty="0"/>
              <a:t>Lyft prediction / perception datasets</a:t>
            </a:r>
          </a:p>
          <a:p>
            <a:r>
              <a:rPr lang="en-US" dirty="0"/>
              <a:t>Yandex Vehicle Motion Prediction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Many more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296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detection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691B30-2290-FDA1-9760-4511271F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89" y="2523560"/>
            <a:ext cx="37846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92DDA98-62C4-8017-F832-FDD3CA58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1" y="252356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86B44F-24EC-C747-D2D2-4D6528E0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1" y="415551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FF675BF-71F1-D535-6268-BAB12205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523560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104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stereo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0CBFBD0-A0C5-5F85-0C46-CC5BA518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6" y="2685185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ABF6FDF-983F-2494-D05F-87291480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76" y="4399021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DCC044C-849A-F6BD-C708-6DB462E2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5185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C03AB27-C684-B658-B378-A727B357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99021"/>
            <a:ext cx="3426242" cy="1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650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tracking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696934F-1F18-33A7-DB2D-70C20F40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42402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5F0C5C3-5170-106A-DAA0-37BA5869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00195"/>
            <a:ext cx="3302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76ABD61-8509-61DD-D2F9-2141730A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31465"/>
            <a:ext cx="46228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238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A76AF-2C96-E5C5-20DF-954897B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datasets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5F64-948C-1ACB-DFB8-7BBA70AF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KITTI: road lane detection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0C76CF0-75EE-6A1B-F726-FCCE39C8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54300"/>
            <a:ext cx="118745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74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6488</TotalTime>
  <Words>3029</Words>
  <Application>Microsoft Office PowerPoint</Application>
  <PresentationFormat>Широкоэкранный</PresentationFormat>
  <Paragraphs>1002</Paragraphs>
  <Slides>125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42" baseType="lpstr">
      <vt:lpstr>Arial</vt:lpstr>
      <vt:lpstr>Arial Black</vt:lpstr>
      <vt:lpstr>Arial MT</vt:lpstr>
      <vt:lpstr>Calibri</vt:lpstr>
      <vt:lpstr>Calibri Light</vt:lpstr>
      <vt:lpstr>Comic Sans MS</vt:lpstr>
      <vt:lpstr>Courier New</vt:lpstr>
      <vt:lpstr>Georgia</vt:lpstr>
      <vt:lpstr>Lucida Grande</vt:lpstr>
      <vt:lpstr>Lucida Sans Unicode</vt:lpstr>
      <vt:lpstr>MTS Sans</vt:lpstr>
      <vt:lpstr>MTS Sans UltraWide</vt:lpstr>
      <vt:lpstr>Tahoma</vt:lpstr>
      <vt:lpstr>Times New Roman</vt:lpstr>
      <vt:lpstr>Trebuchet MS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AlexNet</vt:lpstr>
      <vt:lpstr>Inductive Bias in Neural Networks</vt:lpstr>
      <vt:lpstr>Inductive Bias in Neural Networks</vt:lpstr>
      <vt:lpstr>Inductive Bias in Neural Networks</vt:lpstr>
      <vt:lpstr>Inductive Bias in Neural Networks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Self-attention</vt:lpstr>
      <vt:lpstr>Multi-head attention</vt:lpstr>
      <vt:lpstr>Презентация PowerPoint</vt:lpstr>
      <vt:lpstr>Презентация PowerPoint</vt:lpstr>
      <vt:lpstr>ViT: Vision Transformers</vt:lpstr>
      <vt:lpstr>Презентация PowerPoint</vt:lpstr>
      <vt:lpstr>Презентация PowerPoint</vt:lpstr>
      <vt:lpstr>What is CLIP?</vt:lpstr>
      <vt:lpstr>Презентация PowerPoint</vt:lpstr>
      <vt:lpstr>Object Detection</vt:lpstr>
      <vt:lpstr>Презентация PowerPoint</vt:lpstr>
      <vt:lpstr>Презентация PowerPoint</vt:lpstr>
      <vt:lpstr>Classical approach to detection</vt:lpstr>
      <vt:lpstr>Classical approach to detection</vt:lpstr>
      <vt:lpstr>Classical approach to detection</vt:lpstr>
      <vt:lpstr>DETR: Rethinking object detection</vt:lpstr>
      <vt:lpstr>DETR: Rethinking object detection</vt:lpstr>
      <vt:lpstr>DETR: Rethinking object detection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Decoder attention weights</vt:lpstr>
      <vt:lpstr>Decoder: no NMS needed</vt:lpstr>
      <vt:lpstr>Презентация PowerPoint</vt:lpstr>
      <vt:lpstr>Презентация PowerPoint</vt:lpstr>
      <vt:lpstr>Презентация PowerPoint</vt:lpstr>
      <vt:lpstr>Transformer architecture variations</vt:lpstr>
      <vt:lpstr>Transformer architecture variations</vt:lpstr>
      <vt:lpstr>Transformer architecture variations</vt:lpstr>
      <vt:lpstr>Презентация PowerPoint</vt:lpstr>
      <vt:lpstr>AV companies: the US</vt:lpstr>
      <vt:lpstr>AV companies: Russia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Autonomous Driving datasets</vt:lpstr>
      <vt:lpstr>HDMapNet</vt:lpstr>
      <vt:lpstr>HDMapNet</vt:lpstr>
      <vt:lpstr>DETR: End-to-end Object Detection</vt:lpstr>
      <vt:lpstr>VectorMapNet and MapTR</vt:lpstr>
      <vt:lpstr>PointPillars</vt:lpstr>
      <vt:lpstr>End-to-end multi-camera 3D MOT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Полина Белякова</cp:lastModifiedBy>
  <cp:revision>17</cp:revision>
  <dcterms:created xsi:type="dcterms:W3CDTF">2022-11-14T09:18:48Z</dcterms:created>
  <dcterms:modified xsi:type="dcterms:W3CDTF">2025-01-27T13:43:19Z</dcterms:modified>
</cp:coreProperties>
</file>